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73" r:id="rId8"/>
    <p:sldId id="263" r:id="rId9"/>
    <p:sldId id="270" r:id="rId10"/>
    <p:sldId id="265" r:id="rId11"/>
    <p:sldId id="271" r:id="rId12"/>
    <p:sldId id="266" r:id="rId13"/>
    <p:sldId id="272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78FF4A-EEC7-4DFE-8099-68BFA28921D0}" v="39" dt="2025-09-23T13:42:46.9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a baeyens" userId="e45152020fba33a1" providerId="LiveId" clId="{2E0C3A8E-3D45-4822-87C9-B06EF02CA12E}"/>
    <pc:docChg chg="modSld sldOrd">
      <pc:chgData name="helena baeyens" userId="e45152020fba33a1" providerId="LiveId" clId="{2E0C3A8E-3D45-4822-87C9-B06EF02CA12E}" dt="2025-10-07T14:55:28.286" v="3"/>
      <pc:docMkLst>
        <pc:docMk/>
      </pc:docMkLst>
      <pc:sldChg chg="ord">
        <pc:chgData name="helena baeyens" userId="e45152020fba33a1" providerId="LiveId" clId="{2E0C3A8E-3D45-4822-87C9-B06EF02CA12E}" dt="2025-10-07T14:55:28.286" v="3"/>
        <pc:sldMkLst>
          <pc:docMk/>
          <pc:sldMk cId="4043563322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11A161-5D42-575F-EF1E-DBB0B7D0F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2399" y="2684205"/>
            <a:ext cx="7197726" cy="1701525"/>
          </a:xfrm>
        </p:spPr>
        <p:txBody>
          <a:bodyPr/>
          <a:lstStyle/>
          <a:p>
            <a:pPr algn="l"/>
            <a:r>
              <a:rPr lang="fr-FR" dirty="0"/>
              <a:t>ESA   </a:t>
            </a:r>
            <a:br>
              <a:rPr lang="fr-FR" dirty="0"/>
            </a:br>
            <a:r>
              <a:rPr lang="fr-FR" dirty="0" err="1"/>
              <a:t>Hera</a:t>
            </a:r>
            <a:endParaRPr lang="nl-BE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B7859DC-284A-8D32-BBC7-40460B9D83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Het onderzoeken van de eerste test van het afbuigen van een asteroïde, het uitvoeren van de eerste survey van een binair asteroïdesysteem</a:t>
            </a:r>
            <a:endParaRPr lang="nl-BE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793B08-B018-9C9D-DB34-70FE55485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42" y="348361"/>
            <a:ext cx="2612922" cy="261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57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E598F25E-8111-D3B1-2F24-2F45C0E3A680}"/>
              </a:ext>
            </a:extLst>
          </p:cNvPr>
          <p:cNvSpPr txBox="1"/>
          <p:nvPr/>
        </p:nvSpPr>
        <p:spPr>
          <a:xfrm>
            <a:off x="3047999" y="2969793"/>
            <a:ext cx="728570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4400" b="1" dirty="0"/>
              <a:t>Lancering:</a:t>
            </a:r>
            <a:r>
              <a:rPr lang="nl-BE" sz="4400" dirty="0"/>
              <a:t> 7 oktober 2024</a:t>
            </a:r>
          </a:p>
          <a:p>
            <a:br>
              <a:rPr lang="nl-BE" sz="4400" dirty="0"/>
            </a:br>
            <a:r>
              <a:rPr lang="nl-BE" sz="4400" b="1" dirty="0"/>
              <a:t>Doelwit:</a:t>
            </a:r>
            <a:r>
              <a:rPr lang="nl-BE" sz="4400" dirty="0"/>
              <a:t> Asteroïde </a:t>
            </a:r>
            <a:r>
              <a:rPr lang="nl-BE" sz="4400" dirty="0" err="1"/>
              <a:t>Dimorphos</a:t>
            </a:r>
            <a:br>
              <a:rPr lang="nl-BE" sz="4400" dirty="0"/>
            </a:br>
            <a:r>
              <a:rPr lang="nl-BE" sz="4400" b="1" dirty="0"/>
              <a:t>Rendez-vous:</a:t>
            </a:r>
            <a:r>
              <a:rPr lang="nl-BE" sz="4400" dirty="0"/>
              <a:t> december 2026</a:t>
            </a:r>
          </a:p>
        </p:txBody>
      </p:sp>
    </p:spTree>
    <p:extLst>
      <p:ext uri="{BB962C8B-B14F-4D97-AF65-F5344CB8AC3E}">
        <p14:creationId xmlns:p14="http://schemas.microsoft.com/office/powerpoint/2010/main" val="172096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6F4799-CA33-1C3D-C88E-5CF52352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/>
              <a:t>Nasa Dart Mission</a:t>
            </a:r>
            <a:br>
              <a:rPr lang="fr-FR" dirty="0"/>
            </a:br>
            <a:r>
              <a:rPr lang="nl-BE" dirty="0"/>
              <a:t>Double </a:t>
            </a:r>
            <a:r>
              <a:rPr lang="nl-BE" dirty="0" err="1"/>
              <a:t>Asteroid</a:t>
            </a:r>
            <a:r>
              <a:rPr lang="nl-BE" dirty="0"/>
              <a:t> </a:t>
            </a:r>
            <a:r>
              <a:rPr lang="nl-BE" dirty="0" err="1"/>
              <a:t>Redirection</a:t>
            </a:r>
            <a:r>
              <a:rPr lang="nl-BE" dirty="0"/>
              <a:t> Test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0D177D5-E8FC-F579-02F2-92E41C655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sz="2800" dirty="0" err="1"/>
              <a:t>Werelds</a:t>
            </a:r>
            <a:r>
              <a:rPr lang="fr-FR" sz="2800" dirty="0"/>
              <a:t> </a:t>
            </a:r>
            <a:r>
              <a:rPr lang="fr-FR" sz="2800" dirty="0" err="1"/>
              <a:t>eerste</a:t>
            </a:r>
            <a:r>
              <a:rPr lang="fr-FR" sz="2800" dirty="0"/>
              <a:t> test van het </a:t>
            </a:r>
            <a:r>
              <a:rPr lang="fr-FR" sz="2800" dirty="0" err="1"/>
              <a:t>afbuigen</a:t>
            </a:r>
            <a:r>
              <a:rPr lang="fr-FR" sz="2800" dirty="0"/>
              <a:t> van </a:t>
            </a:r>
            <a:r>
              <a:rPr lang="fr-FR" sz="2800" dirty="0" err="1"/>
              <a:t>een</a:t>
            </a:r>
            <a:r>
              <a:rPr lang="fr-FR" sz="2800" dirty="0"/>
              <a:t> </a:t>
            </a:r>
            <a:r>
              <a:rPr lang="fr-FR" sz="2800" dirty="0" err="1"/>
              <a:t>asteroïde</a:t>
            </a:r>
            <a:endParaRPr lang="fr-FR" sz="2800" dirty="0"/>
          </a:p>
          <a:p>
            <a:r>
              <a:rPr lang="fr-FR" sz="2800" dirty="0" err="1"/>
              <a:t>Binair</a:t>
            </a:r>
            <a:r>
              <a:rPr lang="fr-FR" sz="2800" dirty="0"/>
              <a:t> </a:t>
            </a:r>
            <a:r>
              <a:rPr lang="fr-FR" sz="2800" dirty="0" err="1"/>
              <a:t>systeem</a:t>
            </a:r>
            <a:r>
              <a:rPr lang="fr-FR" sz="2800" dirty="0"/>
              <a:t> </a:t>
            </a:r>
            <a:r>
              <a:rPr lang="fr-FR" sz="2800" dirty="0" err="1"/>
              <a:t>Didymos</a:t>
            </a:r>
            <a:endParaRPr lang="fr-FR" sz="2800" dirty="0"/>
          </a:p>
          <a:p>
            <a:r>
              <a:rPr lang="nl-BE" sz="2800" dirty="0"/>
              <a:t>Op 26 september 2022 bereikte hij zijn doel en veroorzaakte het vrijlaten van rotsblokken</a:t>
            </a:r>
          </a:p>
          <a:p>
            <a:endParaRPr lang="nl-BE" sz="2800" dirty="0"/>
          </a:p>
        </p:txBody>
      </p:sp>
      <p:pic>
        <p:nvPicPr>
          <p:cNvPr id="27" name="Tijdelijke aanduiding voor afbeelding 26" descr="Afbeelding met satelliet, hemel, transport, schermopname&#10;&#10;Door AI gegenereerde inhoud is mogelijk onjuist.">
            <a:extLst>
              <a:ext uri="{FF2B5EF4-FFF2-40B4-BE49-F238E27FC236}">
                <a16:creationId xmlns:a16="http://schemas.microsoft.com/office/drawing/2014/main" id="{2F869DBD-9865-6E11-5025-49E9AE4D671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1796" r="217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6147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F11D3-CB44-6117-77A4-890091EFE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800" dirty="0" err="1"/>
              <a:t>Hera</a:t>
            </a:r>
            <a:r>
              <a:rPr lang="fr-FR" dirty="0"/>
              <a:t> </a:t>
            </a:r>
            <a:r>
              <a:rPr lang="fr-FR" dirty="0" err="1"/>
              <a:t>ruimtevaartuig</a:t>
            </a:r>
            <a:br>
              <a:rPr lang="fr-FR" dirty="0"/>
            </a:br>
            <a:r>
              <a:rPr lang="fr-FR" sz="2200" dirty="0"/>
              <a:t>+ 2 </a:t>
            </a:r>
            <a:r>
              <a:rPr lang="fr-FR" sz="2200" dirty="0" err="1"/>
              <a:t>cubesat</a:t>
            </a:r>
            <a:r>
              <a:rPr lang="fr-FR" sz="2200" dirty="0"/>
              <a:t> </a:t>
            </a:r>
            <a:br>
              <a:rPr lang="fr-FR" sz="2200" dirty="0"/>
            </a:br>
            <a:r>
              <a:rPr lang="fr-FR" sz="2200" dirty="0"/>
              <a:t>Milani: </a:t>
            </a:r>
            <a:r>
              <a:rPr lang="fr-FR" sz="2200" dirty="0" err="1"/>
              <a:t>rotsanalyse</a:t>
            </a:r>
            <a:br>
              <a:rPr lang="fr-FR" sz="2200" dirty="0"/>
            </a:br>
            <a:r>
              <a:rPr lang="fr-FR" sz="2200" dirty="0"/>
              <a:t>Juventus: </a:t>
            </a:r>
            <a:r>
              <a:rPr lang="fr-FR" sz="2200" dirty="0" err="1"/>
              <a:t>radartechnologie</a:t>
            </a:r>
            <a:endParaRPr lang="nl-BE" sz="220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326A45A-AADF-95EA-1529-3CCB8D93E8E6}"/>
              </a:ext>
            </a:extLst>
          </p:cNvPr>
          <p:cNvSpPr txBox="1"/>
          <p:nvPr/>
        </p:nvSpPr>
        <p:spPr>
          <a:xfrm>
            <a:off x="685801" y="2298357"/>
            <a:ext cx="845819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/>
              <a:t>Hera is Europa’s bijdrage aan een internationaal experiment voor planetaire verdediging.</a:t>
            </a:r>
          </a:p>
          <a:p>
            <a:r>
              <a:rPr lang="nl-NL" sz="2800" dirty="0"/>
              <a:t>Hoofddoel is het bestuderen van de gevolgen van het impact  van Dart met het </a:t>
            </a:r>
            <a:r>
              <a:rPr lang="nl-BE" sz="2800" dirty="0"/>
              <a:t>binaire planetoïde systeem.</a:t>
            </a:r>
          </a:p>
        </p:txBody>
      </p:sp>
    </p:spTree>
    <p:extLst>
      <p:ext uri="{BB962C8B-B14F-4D97-AF65-F5344CB8AC3E}">
        <p14:creationId xmlns:p14="http://schemas.microsoft.com/office/powerpoint/2010/main" val="3863952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F16DCE-2B54-3399-1167-251258C5C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Hera</a:t>
            </a:r>
            <a:br>
              <a:rPr lang="fr-FR" sz="2000" dirty="0"/>
            </a:br>
            <a:r>
              <a:rPr lang="fr-FR" sz="2000" dirty="0" err="1"/>
              <a:t>zo</a:t>
            </a:r>
            <a:r>
              <a:rPr lang="fr-FR" sz="2000" dirty="0"/>
              <a:t> </a:t>
            </a:r>
            <a:r>
              <a:rPr lang="fr-FR" sz="2000" dirty="0" err="1"/>
              <a:t>groot</a:t>
            </a:r>
            <a:r>
              <a:rPr lang="fr-FR" sz="2000" dirty="0"/>
              <a:t> </a:t>
            </a:r>
            <a:r>
              <a:rPr lang="fr-FR" sz="2000" dirty="0" err="1"/>
              <a:t>als</a:t>
            </a:r>
            <a:r>
              <a:rPr lang="fr-FR" sz="2000" dirty="0"/>
              <a:t> </a:t>
            </a:r>
            <a:r>
              <a:rPr lang="fr-FR" sz="2000" dirty="0" err="1"/>
              <a:t>een</a:t>
            </a:r>
            <a:r>
              <a:rPr lang="fr-FR" sz="2000" dirty="0"/>
              <a:t> </a:t>
            </a:r>
            <a:r>
              <a:rPr lang="fr-FR" sz="2000" dirty="0" err="1"/>
              <a:t>kleine</a:t>
            </a:r>
            <a:r>
              <a:rPr lang="fr-FR" sz="2000" dirty="0"/>
              <a:t> auto</a:t>
            </a:r>
            <a:br>
              <a:rPr lang="fr-FR" sz="2000" dirty="0"/>
            </a:br>
            <a:r>
              <a:rPr lang="fr-FR" sz="2000" dirty="0"/>
              <a:t>1,6m per </a:t>
            </a:r>
            <a:r>
              <a:rPr lang="fr-FR" sz="2000" dirty="0" err="1"/>
              <a:t>zijde</a:t>
            </a:r>
            <a:r>
              <a:rPr lang="fr-FR" sz="2000" dirty="0"/>
              <a:t> , 11,5 m </a:t>
            </a:r>
            <a:r>
              <a:rPr lang="fr-FR" sz="2000" dirty="0" err="1"/>
              <a:t>spanwijde</a:t>
            </a:r>
            <a:r>
              <a:rPr lang="fr-FR" sz="2000" dirty="0"/>
              <a:t> met </a:t>
            </a:r>
            <a:r>
              <a:rPr lang="fr-FR" sz="2000" dirty="0" err="1"/>
              <a:t>zonnepanelen</a:t>
            </a:r>
            <a:br>
              <a:rPr lang="fr-FR" sz="2000" dirty="0"/>
            </a:br>
            <a:r>
              <a:rPr lang="fr-FR" sz="2000" dirty="0"/>
              <a:t>1150 kg</a:t>
            </a:r>
            <a:endParaRPr lang="nl-BE" sz="2000" dirty="0"/>
          </a:p>
        </p:txBody>
      </p:sp>
      <p:pic>
        <p:nvPicPr>
          <p:cNvPr id="9" name="Tijdelijke aanduiding voor inhoud 8" descr="Afbeelding met transport, satelliet, ruimtevaartuig, ruimte&#10;&#10;Door AI gegenereerde inhoud is mogelijk onjuist.">
            <a:extLst>
              <a:ext uri="{FF2B5EF4-FFF2-40B4-BE49-F238E27FC236}">
                <a16:creationId xmlns:a16="http://schemas.microsoft.com/office/drawing/2014/main" id="{3B40C84D-46C3-1079-74A4-491D81BAA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6600" y="2141538"/>
            <a:ext cx="6509824" cy="3649662"/>
          </a:xfrm>
        </p:spPr>
      </p:pic>
    </p:spTree>
    <p:extLst>
      <p:ext uri="{BB962C8B-B14F-4D97-AF65-F5344CB8AC3E}">
        <p14:creationId xmlns:p14="http://schemas.microsoft.com/office/powerpoint/2010/main" val="1015694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DC5CC3F-D34A-D516-DCD0-73F48B51E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657"/>
            <a:ext cx="12191999" cy="677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6CCA1-78C8-006B-19B4-D1F3FB294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Hera</a:t>
            </a:r>
            <a:r>
              <a:rPr lang="fr-FR" dirty="0"/>
              <a:t> </a:t>
            </a:r>
            <a:r>
              <a:rPr lang="fr-FR" dirty="0" err="1"/>
              <a:t>instrumenten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2FEBB6-E57C-4E32-318E-389298D43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AFC-: </a:t>
            </a:r>
            <a:r>
              <a:rPr lang="fr-FR" sz="2800" dirty="0" err="1"/>
              <a:t>Asteroid</a:t>
            </a:r>
            <a:r>
              <a:rPr lang="fr-FR" sz="2800" dirty="0"/>
              <a:t> Framing Camera – Jena </a:t>
            </a:r>
            <a:r>
              <a:rPr lang="fr-FR" sz="2800" dirty="0" err="1"/>
              <a:t>Optronik</a:t>
            </a:r>
            <a:r>
              <a:rPr lang="fr-FR" sz="2800" dirty="0"/>
              <a:t>- </a:t>
            </a:r>
            <a:r>
              <a:rPr lang="fr-FR" sz="2800" dirty="0" err="1"/>
              <a:t>Bremen</a:t>
            </a:r>
            <a:r>
              <a:rPr lang="fr-FR" sz="2800" dirty="0"/>
              <a:t>, </a:t>
            </a:r>
            <a:r>
              <a:rPr lang="fr-FR" sz="2800" dirty="0" err="1"/>
              <a:t>Duistland</a:t>
            </a:r>
            <a:endParaRPr lang="fr-FR" sz="2800" dirty="0"/>
          </a:p>
          <a:p>
            <a:r>
              <a:rPr lang="fr-FR" sz="2800" dirty="0"/>
              <a:t>TIRI: Thermal </a:t>
            </a:r>
            <a:r>
              <a:rPr lang="fr-FR" sz="2800" dirty="0" err="1"/>
              <a:t>Infrared</a:t>
            </a:r>
            <a:r>
              <a:rPr lang="fr-FR" sz="2800" dirty="0"/>
              <a:t> Imager-JAXA- Japan</a:t>
            </a:r>
          </a:p>
          <a:p>
            <a:r>
              <a:rPr lang="fr-FR" sz="2800" dirty="0"/>
              <a:t>PALT: Laser Range Finder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/>
              <a:t>een</a:t>
            </a:r>
            <a:r>
              <a:rPr lang="fr-FR" sz="2800" dirty="0"/>
              <a:t> Lidar</a:t>
            </a:r>
          </a:p>
          <a:p>
            <a:r>
              <a:rPr lang="fr-FR" sz="2800" dirty="0" err="1"/>
              <a:t>Hyperscout</a:t>
            </a:r>
            <a:r>
              <a:rPr lang="fr-FR" sz="2800" dirty="0"/>
              <a:t> – </a:t>
            </a:r>
            <a:r>
              <a:rPr lang="fr-FR" sz="2800" dirty="0" err="1"/>
              <a:t>Cosine</a:t>
            </a:r>
            <a:r>
              <a:rPr lang="fr-FR" sz="2800" dirty="0"/>
              <a:t> </a:t>
            </a:r>
            <a:r>
              <a:rPr lang="fr-FR" sz="2800" dirty="0" err="1"/>
              <a:t>Recheach</a:t>
            </a:r>
            <a:r>
              <a:rPr lang="fr-FR" sz="2800" dirty="0"/>
              <a:t> - Nederland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526117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D0A2C2F2-D2DD-9B17-0ADA-17114EAD4E28}"/>
              </a:ext>
            </a:extLst>
          </p:cNvPr>
          <p:cNvSpPr txBox="1"/>
          <p:nvPr/>
        </p:nvSpPr>
        <p:spPr>
          <a:xfrm>
            <a:off x="1425677" y="1759974"/>
            <a:ext cx="7718323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800" dirty="0"/>
              <a:t>Hera’s twee </a:t>
            </a:r>
            <a:r>
              <a:rPr lang="nl-BE" sz="2800" dirty="0" err="1"/>
              <a:t>CubeSats</a:t>
            </a:r>
            <a:r>
              <a:rPr lang="nl-BE" sz="2800" dirty="0"/>
              <a:t>, </a:t>
            </a:r>
            <a:r>
              <a:rPr lang="nl-BE" sz="2800" b="1" dirty="0" err="1"/>
              <a:t>Juventas</a:t>
            </a:r>
            <a:r>
              <a:rPr lang="nl-BE" sz="2800" dirty="0"/>
              <a:t> en </a:t>
            </a:r>
            <a:r>
              <a:rPr lang="nl-BE" sz="2800" b="1" dirty="0" err="1"/>
              <a:t>Milani</a:t>
            </a:r>
            <a:r>
              <a:rPr lang="nl-BE" sz="2800" dirty="0"/>
              <a:t>, zullen worden ingezet vanaf het hoofdruimtevaartuig Hera bij </a:t>
            </a:r>
            <a:r>
              <a:rPr lang="nl-BE" sz="2800" dirty="0" err="1"/>
              <a:t>Didymos</a:t>
            </a:r>
            <a:r>
              <a:rPr lang="nl-BE" sz="2800" dirty="0"/>
              <a:t>. Ze worden bediend door hun gespecialiseerde controleteams vanuit een speciaal gebouwde faciliteit in het </a:t>
            </a:r>
            <a:r>
              <a:rPr lang="nl-BE" sz="2800" b="1" dirty="0"/>
              <a:t>European Space Security </a:t>
            </a:r>
            <a:r>
              <a:rPr lang="nl-BE" sz="2800" b="1" dirty="0" err="1"/>
              <a:t>and</a:t>
            </a:r>
            <a:r>
              <a:rPr lang="nl-BE" sz="2800" b="1" dirty="0"/>
              <a:t> </a:t>
            </a:r>
            <a:r>
              <a:rPr lang="nl-BE" sz="2800" b="1" dirty="0" err="1"/>
              <a:t>Education</a:t>
            </a:r>
            <a:r>
              <a:rPr lang="nl-BE" sz="2800" b="1" dirty="0"/>
              <a:t> Centre (ESEC)</a:t>
            </a:r>
            <a:r>
              <a:rPr lang="nl-BE" sz="2800" dirty="0"/>
              <a:t> van ESA, in </a:t>
            </a:r>
            <a:r>
              <a:rPr lang="nl-BE" sz="3600" b="1" dirty="0" err="1"/>
              <a:t>Redu</a:t>
            </a:r>
            <a:r>
              <a:rPr lang="nl-BE" sz="2800" b="1" dirty="0"/>
              <a:t>, </a:t>
            </a:r>
            <a:r>
              <a:rPr lang="nl-BE" sz="3600" b="1" dirty="0"/>
              <a:t>België</a:t>
            </a:r>
            <a:r>
              <a:rPr lang="nl-B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4925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gras, paal&#10;&#10;Door AI gegenereerde inhoud is mogelijk onjuist.">
            <a:extLst>
              <a:ext uri="{FF2B5EF4-FFF2-40B4-BE49-F238E27FC236}">
                <a16:creationId xmlns:a16="http://schemas.microsoft.com/office/drawing/2014/main" id="{1915134C-799B-3352-187A-FB47ED8E9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135" y="130031"/>
            <a:ext cx="9006840" cy="4434840"/>
          </a:xfrm>
          <a:prstGeom prst="rect">
            <a:avLst/>
          </a:prstGeom>
        </p:spPr>
      </p:pic>
      <p:pic>
        <p:nvPicPr>
          <p:cNvPr id="5" name="Afbeelding 4" descr="Afbeelding met buitenshuis, gras, hemel, veld&#10;&#10;Door AI gegenereerde inhoud is mogelijk onjuist.">
            <a:extLst>
              <a:ext uri="{FF2B5EF4-FFF2-40B4-BE49-F238E27FC236}">
                <a16:creationId xmlns:a16="http://schemas.microsoft.com/office/drawing/2014/main" id="{2AC18BD2-42DC-D5B2-C8AB-62E216174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73400"/>
            <a:ext cx="12192000" cy="25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4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F20D94-25A8-4CFE-5E21-8BEE38090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dirty="0" err="1"/>
              <a:t>Cubesat</a:t>
            </a:r>
            <a:r>
              <a:rPr lang="fr-FR" sz="4000" dirty="0"/>
              <a:t> Juventus</a:t>
            </a:r>
            <a:br>
              <a:rPr lang="fr-FR" sz="4000" dirty="0"/>
            </a:br>
            <a:r>
              <a:rPr lang="fr-FR" sz="2200" dirty="0" err="1"/>
              <a:t>Gomspace</a:t>
            </a:r>
            <a:r>
              <a:rPr lang="fr-FR" sz="2200" dirty="0"/>
              <a:t> Luxemburg</a:t>
            </a:r>
            <a:br>
              <a:rPr lang="fr-FR" dirty="0"/>
            </a:br>
            <a:r>
              <a:rPr lang="fr-FR" sz="2200" dirty="0"/>
              <a:t>Radar en radio </a:t>
            </a:r>
            <a:br>
              <a:rPr lang="fr-FR" sz="2200" dirty="0"/>
            </a:br>
            <a:r>
              <a:rPr lang="fr-FR" sz="2200" dirty="0"/>
              <a:t>Camera en Lidar</a:t>
            </a:r>
            <a:endParaRPr lang="nl-BE" sz="22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6B4EC9E-351A-C928-128D-8109DAF3B18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0" y="3182938"/>
            <a:ext cx="8856663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l-BE" altLang="nl-B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Het zwaartekrachtsveld </a:t>
            </a:r>
            <a:endParaRPr kumimoji="0" lang="nl-BE" altLang="nl-B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l-BE" altLang="nl-B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altLang="nl-BE" sz="2400" b="1" dirty="0">
                <a:latin typeface="Arial" panose="020B0604020202020204" pitchFamily="34" charset="0"/>
              </a:rPr>
              <a:t>D</a:t>
            </a:r>
            <a:r>
              <a:rPr kumimoji="0" lang="nl-BE" altLang="nl-B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 inwendige structuur </a:t>
            </a:r>
            <a:endParaRPr kumimoji="0" lang="nl-BE" altLang="nl-B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l-BE" altLang="nl-B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altLang="nl-BE" sz="2400" b="1" dirty="0">
                <a:latin typeface="Arial" panose="020B0604020202020204" pitchFamily="34" charset="0"/>
              </a:rPr>
              <a:t>D</a:t>
            </a:r>
            <a:r>
              <a:rPr kumimoji="0" lang="nl-BE" altLang="nl-B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 oppervlakte-eigenschappen van </a:t>
            </a:r>
            <a:r>
              <a:rPr kumimoji="0" lang="nl-BE" altLang="nl-BE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Dimorphos</a:t>
            </a:r>
            <a:r>
              <a:rPr kumimoji="0" lang="nl-BE" altLang="nl-BE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 bepalen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l-BE" altLang="nl-B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B00FA0E-FCA6-FFDD-34D6-0D7A12FE1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513" y="319588"/>
            <a:ext cx="5308449" cy="304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6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E738B-7940-4190-9E19-156A90DF4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1445342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Juventas</a:t>
            </a:r>
            <a:r>
              <a:rPr lang="fr-FR" dirty="0"/>
              <a:t> </a:t>
            </a:r>
            <a:r>
              <a:rPr lang="fr-FR" dirty="0" err="1"/>
              <a:t>instrumenten</a:t>
            </a:r>
            <a:br>
              <a:rPr lang="fr-FR" dirty="0"/>
            </a:br>
            <a:br>
              <a:rPr lang="fr-FR" dirty="0"/>
            </a:br>
            <a:endParaRPr lang="nl-BE" sz="180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E376DF6-7395-1D30-9498-690393FA5008}"/>
              </a:ext>
            </a:extLst>
          </p:cNvPr>
          <p:cNvSpPr txBox="1"/>
          <p:nvPr/>
        </p:nvSpPr>
        <p:spPr>
          <a:xfrm>
            <a:off x="855406" y="2351886"/>
            <a:ext cx="8288594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/>
              <a:t>Radar en radio </a:t>
            </a:r>
            <a:br>
              <a:rPr lang="fr-FR" sz="2800" dirty="0"/>
            </a:br>
            <a:r>
              <a:rPr lang="fr-FR" sz="2800" dirty="0"/>
              <a:t>Camera en Lidar</a:t>
            </a:r>
            <a:br>
              <a:rPr lang="fr-FR" sz="2800" dirty="0"/>
            </a:br>
            <a:r>
              <a:rPr lang="fr-FR" sz="2800" dirty="0" err="1"/>
              <a:t>Accelerometer</a:t>
            </a:r>
            <a:br>
              <a:rPr lang="fr-FR" sz="2800" dirty="0"/>
            </a:br>
            <a:r>
              <a:rPr lang="fr-FR" sz="2800" dirty="0"/>
              <a:t>gyros</a:t>
            </a:r>
            <a:br>
              <a:rPr lang="fr-FR" sz="2800" dirty="0"/>
            </a:br>
            <a:br>
              <a:rPr lang="fr-FR" sz="2800" dirty="0"/>
            </a:br>
            <a:r>
              <a:rPr lang="fr-FR" sz="2800" dirty="0" err="1"/>
              <a:t>Gravimeter</a:t>
            </a:r>
            <a:r>
              <a:rPr lang="fr-FR" sz="2800" dirty="0"/>
              <a:t> ‘’for Small Solar System </a:t>
            </a:r>
            <a:r>
              <a:rPr lang="fr-FR" sz="2800" dirty="0" err="1"/>
              <a:t>Objects</a:t>
            </a:r>
            <a:r>
              <a:rPr lang="fr-FR" sz="2800" dirty="0"/>
              <a:t> ‘’ GRASS </a:t>
            </a:r>
            <a:r>
              <a:rPr lang="fr-FR" sz="2800" dirty="0" err="1"/>
              <a:t>ontwikkeld</a:t>
            </a:r>
            <a:r>
              <a:rPr lang="fr-FR" sz="2800" dirty="0"/>
              <a:t> </a:t>
            </a:r>
            <a:r>
              <a:rPr lang="fr-FR" sz="2800" dirty="0" err="1"/>
              <a:t>door</a:t>
            </a:r>
            <a:r>
              <a:rPr lang="fr-FR" sz="2800" dirty="0"/>
              <a:t> de </a:t>
            </a:r>
          </a:p>
          <a:p>
            <a:r>
              <a:rPr lang="fr-FR" sz="3200" dirty="0"/>
              <a:t>Koninklijke </a:t>
            </a:r>
            <a:r>
              <a:rPr lang="fr-FR" sz="3200" dirty="0" err="1"/>
              <a:t>sterrenwacht</a:t>
            </a:r>
            <a:r>
              <a:rPr lang="fr-FR" sz="3200" dirty="0"/>
              <a:t> van </a:t>
            </a:r>
            <a:r>
              <a:rPr lang="fr-FR" sz="3200" dirty="0" err="1"/>
              <a:t>België</a:t>
            </a:r>
            <a:endParaRPr lang="fr-FR" sz="3200" dirty="0"/>
          </a:p>
          <a:p>
            <a:r>
              <a:rPr lang="fr-FR" sz="2800" dirty="0"/>
              <a:t>In </a:t>
            </a:r>
            <a:r>
              <a:rPr lang="fr-FR" sz="2800" dirty="0" err="1"/>
              <a:t>samenwerking</a:t>
            </a:r>
            <a:r>
              <a:rPr lang="fr-FR" sz="2800" dirty="0"/>
              <a:t> met het </a:t>
            </a:r>
            <a:r>
              <a:rPr lang="fr-FR" sz="2800" dirty="0" err="1"/>
              <a:t>spaanse</a:t>
            </a:r>
            <a:r>
              <a:rPr lang="fr-FR" sz="2800" dirty="0"/>
              <a:t> </a:t>
            </a:r>
            <a:r>
              <a:rPr lang="fr-FR" sz="2800" dirty="0" err="1"/>
              <a:t>bedrijf</a:t>
            </a:r>
            <a:r>
              <a:rPr lang="fr-FR" sz="2800" dirty="0"/>
              <a:t> EMXYS</a:t>
            </a:r>
            <a:br>
              <a:rPr lang="fr-FR" sz="1800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30082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C788EA-9F47-BDF5-A0C7-DBA6D13C1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Cubesat</a:t>
            </a:r>
            <a:r>
              <a:rPr lang="fr-FR" dirty="0"/>
              <a:t> Milani</a:t>
            </a:r>
            <a:br>
              <a:rPr lang="fr-FR" dirty="0"/>
            </a:br>
            <a:r>
              <a:rPr lang="fr-FR" sz="2700" dirty="0" err="1"/>
              <a:t>Tyvak</a:t>
            </a:r>
            <a:r>
              <a:rPr lang="fr-FR" sz="2700" dirty="0"/>
              <a:t> International , Milan, Italie</a:t>
            </a:r>
            <a:br>
              <a:rPr lang="fr-FR" dirty="0"/>
            </a:b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318E50-FCDD-3412-3E15-E3431EF75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b="1" dirty="0"/>
              <a:t>Belangrijkste wetenschappelijke doelstellingen:</a:t>
            </a:r>
            <a:endParaRPr lang="nl-NL" sz="2400" dirty="0"/>
          </a:p>
          <a:p>
            <a:r>
              <a:rPr lang="nl-NL" sz="2400" dirty="0"/>
              <a:t>Het in kaart brengen van de globale samenstelling van de </a:t>
            </a:r>
            <a:r>
              <a:rPr lang="nl-NL" sz="2400" dirty="0" err="1"/>
              <a:t>Didymos</a:t>
            </a:r>
            <a:r>
              <a:rPr lang="nl-NL" sz="2400" dirty="0"/>
              <a:t>-asteroïden</a:t>
            </a:r>
          </a:p>
          <a:p>
            <a:r>
              <a:rPr lang="nl-NL" sz="2400" dirty="0"/>
              <a:t>Het karakteriseren van het oppervlak.</a:t>
            </a:r>
          </a:p>
          <a:p>
            <a:r>
              <a:rPr lang="nl-NL" sz="2400" dirty="0"/>
              <a:t>Het evalueren van de effecten van de DART-inslag  en het ondersteunen van de bepaling van het zwaartekrachtsveld</a:t>
            </a:r>
          </a:p>
          <a:p>
            <a:r>
              <a:rPr lang="nl-NL" sz="2400" dirty="0"/>
              <a:t>Het karakteriseren van stofwolken rond de </a:t>
            </a:r>
            <a:r>
              <a:rPr lang="nl-NL" sz="2400" dirty="0" err="1"/>
              <a:t>Didymos</a:t>
            </a:r>
            <a:r>
              <a:rPr lang="nl-NL" sz="2400" dirty="0"/>
              <a:t>.</a:t>
            </a:r>
          </a:p>
          <a:p>
            <a:pPr marL="0" indent="0">
              <a:buNone/>
            </a:pPr>
            <a:endParaRPr lang="nl-BE" sz="2400" dirty="0"/>
          </a:p>
        </p:txBody>
      </p:sp>
      <p:pic>
        <p:nvPicPr>
          <p:cNvPr id="5" name="Afbeelding 4" descr="Afbeelding met satelliet, transport&#10;&#10;Door AI gegenereerde inhoud is mogelijk onjuist.">
            <a:extLst>
              <a:ext uri="{FF2B5EF4-FFF2-40B4-BE49-F238E27FC236}">
                <a16:creationId xmlns:a16="http://schemas.microsoft.com/office/drawing/2014/main" id="{CB5CF3B8-F405-4E5E-FB1E-3F951AF8C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306" y="476004"/>
            <a:ext cx="2987040" cy="211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38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C5295-5106-2452-11FF-35538984D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Instumenten</a:t>
            </a:r>
            <a:r>
              <a:rPr lang="fr-FR" dirty="0"/>
              <a:t> </a:t>
            </a:r>
            <a:r>
              <a:rPr lang="fr-FR" dirty="0" err="1"/>
              <a:t>voor</a:t>
            </a:r>
            <a:r>
              <a:rPr lang="fr-FR" dirty="0"/>
              <a:t> Milani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A08CA2-987B-E8D0-2B7B-063055EB7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Vista</a:t>
            </a:r>
            <a:r>
              <a:rPr lang="fr-FR" sz="2400" dirty="0"/>
              <a:t> ‘’ </a:t>
            </a:r>
            <a:r>
              <a:rPr lang="nl-BE" sz="2400" b="1" dirty="0" err="1"/>
              <a:t>Volatile</a:t>
            </a:r>
            <a:r>
              <a:rPr lang="nl-BE" sz="2400" b="1" dirty="0"/>
              <a:t> In-Situ </a:t>
            </a:r>
            <a:r>
              <a:rPr lang="nl-BE" sz="2400" b="1" dirty="0" err="1"/>
              <a:t>Thermogravimetre</a:t>
            </a:r>
            <a:r>
              <a:rPr lang="nl-BE" sz="2400" b="1" dirty="0"/>
              <a:t> </a:t>
            </a:r>
            <a:r>
              <a:rPr lang="nl-BE" sz="2400" b="1" dirty="0" err="1"/>
              <a:t>Analyser</a:t>
            </a:r>
            <a:r>
              <a:rPr lang="nl-BE" sz="2400" b="1" dirty="0"/>
              <a:t>’’ </a:t>
            </a:r>
          </a:p>
          <a:p>
            <a:r>
              <a:rPr lang="nl-BE" sz="2400" b="1" dirty="0"/>
              <a:t>Micro-thermogravimeter</a:t>
            </a:r>
          </a:p>
          <a:p>
            <a:endParaRPr lang="nl-BE" sz="2400" b="1" dirty="0"/>
          </a:p>
          <a:p>
            <a:r>
              <a:rPr lang="nl-NL" sz="2400" dirty="0"/>
              <a:t>ASPECT: is een </a:t>
            </a:r>
            <a:r>
              <a:rPr lang="nl-NL" sz="2400" dirty="0" err="1"/>
              <a:t>miniaturiseerde</a:t>
            </a:r>
            <a:r>
              <a:rPr lang="nl-NL" sz="2400" dirty="0"/>
              <a:t> </a:t>
            </a:r>
            <a:r>
              <a:rPr lang="nl-NL" sz="2400" dirty="0" err="1"/>
              <a:t>hyperspectrale</a:t>
            </a:r>
            <a:r>
              <a:rPr lang="nl-NL" sz="2400" dirty="0"/>
              <a:t> </a:t>
            </a:r>
            <a:r>
              <a:rPr lang="nl-NL" sz="2400" dirty="0" err="1"/>
              <a:t>imager</a:t>
            </a:r>
            <a:r>
              <a:rPr lang="nl-NL" sz="2400" dirty="0"/>
              <a:t> die zich uitstrekt van het zichtbare tot aan de </a:t>
            </a:r>
            <a:r>
              <a:rPr lang="nl-NL" sz="2400" dirty="0" err="1"/>
              <a:t>kortegolf</a:t>
            </a:r>
            <a:r>
              <a:rPr lang="nl-NL" sz="2400" dirty="0"/>
              <a:t>-infrarood (SWIR) golflengten.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984096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2D9CA-2D42-CE20-063E-5125330FB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AI van </a:t>
            </a:r>
            <a:r>
              <a:rPr lang="fr-FR" dirty="0" err="1"/>
              <a:t>Hera</a:t>
            </a:r>
            <a:endParaRPr lang="nl-BE" dirty="0"/>
          </a:p>
        </p:txBody>
      </p:sp>
      <p:pic>
        <p:nvPicPr>
          <p:cNvPr id="9" name="Tijdelijke aanduiding voor inhoud 8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9440CE69-6C88-611D-14E8-FB04BFAA83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187" y="2711650"/>
            <a:ext cx="4008120" cy="2827020"/>
          </a:xfrm>
        </p:spPr>
      </p:pic>
      <p:pic>
        <p:nvPicPr>
          <p:cNvPr id="11" name="Afbeelding 10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3E42E10C-B08C-D336-06D1-90AD9B857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5579" y="119904"/>
            <a:ext cx="4229100" cy="2225040"/>
          </a:xfrm>
          <a:prstGeom prst="rect">
            <a:avLst/>
          </a:prstGeom>
        </p:spPr>
      </p:pic>
      <p:pic>
        <p:nvPicPr>
          <p:cNvPr id="13" name="Afbeelding 12" descr="Afbeelding met schermopname, tekst, cirkel, ruimte&#10;&#10;Door AI gegenereerde inhoud is mogelijk onjuist.">
            <a:extLst>
              <a:ext uri="{FF2B5EF4-FFF2-40B4-BE49-F238E27FC236}">
                <a16:creationId xmlns:a16="http://schemas.microsoft.com/office/drawing/2014/main" id="{D7584660-6045-1B1D-33F0-B9154DD43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9603" y="2711650"/>
            <a:ext cx="61722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91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1B6B8E-764E-0AA6-7E75-C735F1ACB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Ook</a:t>
            </a:r>
            <a:r>
              <a:rPr lang="fr-FR" dirty="0"/>
              <a:t>  </a:t>
            </a:r>
            <a:r>
              <a:rPr lang="fr-FR" dirty="0" err="1"/>
              <a:t>redwire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van de </a:t>
            </a:r>
            <a:r>
              <a:rPr lang="fr-FR" dirty="0" err="1"/>
              <a:t>partij</a:t>
            </a:r>
            <a:r>
              <a:rPr lang="fr-FR" dirty="0"/>
              <a:t>!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D3FFD0A-F992-5BCE-846A-1C078FE66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647" y="2743200"/>
            <a:ext cx="4959531" cy="2552700"/>
          </a:xfr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8F8C712-CA44-9C7F-CB84-66425B80F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789" y="2743200"/>
            <a:ext cx="4545551" cy="244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82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C1D8B4-AB48-74DB-C22F-377498F90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 descr="Afbeelding met tekst, schermopname, software, Multimediasoftware&#10;&#10;Door AI gegenereerde inhoud is mogelijk onjuist.">
            <a:extLst>
              <a:ext uri="{FF2B5EF4-FFF2-40B4-BE49-F238E27FC236}">
                <a16:creationId xmlns:a16="http://schemas.microsoft.com/office/drawing/2014/main" id="{B12EDB02-08C6-8054-7B45-3940F9FBC4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73" y="117987"/>
            <a:ext cx="12171127" cy="6636775"/>
          </a:xfrm>
        </p:spPr>
      </p:pic>
    </p:spTree>
    <p:extLst>
      <p:ext uri="{BB962C8B-B14F-4D97-AF65-F5344CB8AC3E}">
        <p14:creationId xmlns:p14="http://schemas.microsoft.com/office/powerpoint/2010/main" val="27614506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mels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TM03457452[[fn=Hemels]]</Template>
  <TotalTime>1465</TotalTime>
  <Words>389</Words>
  <Application>Microsoft Office PowerPoint</Application>
  <PresentationFormat>Breedbeeld</PresentationFormat>
  <Paragraphs>39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Hemels</vt:lpstr>
      <vt:lpstr>ESA    Hera</vt:lpstr>
      <vt:lpstr>PowerPoint-presentatie</vt:lpstr>
      <vt:lpstr>Nasa Dart Mission Double Asteroid Redirection Test</vt:lpstr>
      <vt:lpstr>Hera ruimtevaartuig + 2 cubesat  Milani: rotsanalyse Juventus: radartechnologie</vt:lpstr>
      <vt:lpstr>Hera zo groot als een kleine auto 1,6m per zijde , 11,5 m spanwijde met zonnepanelen 1150 kg</vt:lpstr>
      <vt:lpstr>PowerPoint-presentatie</vt:lpstr>
      <vt:lpstr>Hera instrumenten</vt:lpstr>
      <vt:lpstr>PowerPoint-presentatie</vt:lpstr>
      <vt:lpstr>PowerPoint-presentatie</vt:lpstr>
      <vt:lpstr>Cubesat Juventus Gomspace Luxemburg Radar en radio  Camera en Lidar</vt:lpstr>
      <vt:lpstr>Juventas instrumenten  </vt:lpstr>
      <vt:lpstr>Cubesat Milani Tyvak International , Milan, Italie </vt:lpstr>
      <vt:lpstr>Instumenten voor Milani</vt:lpstr>
      <vt:lpstr>AI van Hera</vt:lpstr>
      <vt:lpstr>Ook  redwire is van de partij!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helena baeyens</dc:creator>
  <cp:lastModifiedBy>helena baeyens</cp:lastModifiedBy>
  <cp:revision>2</cp:revision>
  <dcterms:created xsi:type="dcterms:W3CDTF">2025-09-22T13:43:35Z</dcterms:created>
  <dcterms:modified xsi:type="dcterms:W3CDTF">2025-10-07T14:55:37Z</dcterms:modified>
</cp:coreProperties>
</file>