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notesSlides/_rels/notesSlide5.xml.rels" ContentType="application/vnd.openxmlformats-package.relationships+xml"/>
  <Override PartName="/ppt/notesSlides/notesSlide5.xml" ContentType="application/vnd.openxmlformats-officedocument.presentationml.notesSlide+xml"/>
  <Override PartName="/ppt/_rels/presentation.xml.rels" ContentType="application/vnd.openxmlformats-package.relationships+xml"/>
  <Override PartName="/ppt/media/image46.jpeg" ContentType="image/jpeg"/>
  <Override PartName="/ppt/media/image8.png" ContentType="image/png"/>
  <Override PartName="/ppt/media/image10.png" ContentType="image/png"/>
  <Override PartName="/ppt/media/image12.png" ContentType="image/png"/>
  <Override PartName="/ppt/media/image21.gif" ContentType="image/gif"/>
  <Override PartName="/ppt/media/image14.png" ContentType="image/png"/>
  <Override PartName="/ppt/media/image32.png" ContentType="image/png"/>
  <Override PartName="/ppt/media/image16.png" ContentType="image/png"/>
  <Override PartName="/ppt/media/image41.gif" ContentType="image/gif"/>
  <Override PartName="/ppt/media/image24.jpeg" ContentType="image/jpeg"/>
  <Override PartName="/ppt/media/image25.png" ContentType="image/png"/>
  <Override PartName="/ppt/media/image34.gif" ContentType="image/gif"/>
  <Override PartName="/ppt/media/image43.gif" ContentType="image/gif"/>
  <Override PartName="/ppt/media/image30.jpeg" ContentType="image/jpeg"/>
  <Override PartName="/ppt/media/image18.gif" ContentType="image/gif"/>
  <Override PartName="/ppt/media/image36.gif" ContentType="image/gif"/>
  <Override PartName="/ppt/media/image26.jpeg" ContentType="image/jpeg"/>
  <Override PartName="/ppt/media/image1.png" ContentType="image/png"/>
  <Override PartName="/ppt/media/image15.jpeg" ContentType="image/jpeg"/>
  <Override PartName="/ppt/media/image45.gif" ContentType="image/gif"/>
  <Override PartName="/ppt/media/image29.gif" ContentType="image/gif"/>
  <Override PartName="/ppt/media/image4.jpeg" ContentType="image/jpeg"/>
  <Override PartName="/ppt/media/image38.gif" ContentType="image/gif"/>
  <Override PartName="/ppt/media/image3.gif" ContentType="image/gif"/>
  <Override PartName="/ppt/media/image28.jpeg" ContentType="image/jpeg"/>
  <Override PartName="/ppt/media/image7.png" ContentType="image/png"/>
  <Override PartName="/ppt/media/image9.png" ContentType="image/png"/>
  <Override PartName="/ppt/media/image11.png" ContentType="image/png"/>
  <Override PartName="/ppt/media/image20.gif" ContentType="image/gif"/>
  <Override PartName="/ppt/media/image13.png" ContentType="image/png"/>
  <Override PartName="/ppt/media/image22.png" ContentType="image/png"/>
  <Override PartName="/ppt/media/image31.png" ContentType="image/png"/>
  <Override PartName="/ppt/media/image23.jpeg" ContentType="image/jpeg"/>
  <Override PartName="/ppt/media/image40.gif" ContentType="image/gif"/>
  <Override PartName="/ppt/media/image33.gif" ContentType="image/gif"/>
  <Override PartName="/ppt/media/image17.png" ContentType="image/png"/>
  <Override PartName="/ppt/media/image42.gif" ContentType="image/gif"/>
  <Override PartName="/ppt/media/image35.png" ContentType="image/png"/>
  <Override PartName="/ppt/media/image19.png" ContentType="image/png"/>
  <Override PartName="/ppt/media/image44.gif" ContentType="image/gif"/>
  <Override PartName="/ppt/media/image37.gif" ContentType="image/gif"/>
  <Override PartName="/ppt/media/image2.png" ContentType="image/png"/>
  <Override PartName="/ppt/media/image27.jpeg" ContentType="image/jpeg"/>
  <Override PartName="/ppt/media/image39.gif" ContentType="image/gif"/>
  <Override PartName="/ppt/media/image5.jpeg" ContentType="image/jpeg"/>
  <Override PartName="/ppt/media/image6.png" ContentType="image/png"/>
  <Override PartName="/ppt/slideLayouts/slideLayout1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_rels/slideLayout16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12.xml.rels" ContentType="application/vnd.openxmlformats-package.relationships+xml"/>
  <Override PartName="/ppt/slideLayouts/slideLayout2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8.xml" ContentType="application/vnd.openxmlformats-officedocument.presentationml.slideLayout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24.xml" ContentType="application/vnd.openxmlformats-officedocument.presentationml.slide+xml"/>
  <Override PartName="/ppt/slides/slide20.xml" ContentType="application/vnd.openxmlformats-officedocument.presentationml.slide+xml"/>
  <Override PartName="/ppt/slides/slide18.xml" ContentType="application/vnd.openxmlformats-officedocument.presentationml.slide+xml"/>
  <Override PartName="/ppt/slides/slide14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slides/slide3.xml" ContentType="application/vnd.openxmlformats-officedocument.presentationml.slide+xml"/>
  <Override PartName="/ppt/slides/slide21.xml" ContentType="application/vnd.openxmlformats-officedocument.presentationml.slide+xml"/>
  <Override PartName="/ppt/slides/slide19.xml" ContentType="application/vnd.openxmlformats-officedocument.presentationml.slide+xml"/>
  <Override PartName="/ppt/slides/slide15.xml" ContentType="application/vnd.openxmlformats-officedocument.presentationml.slide+xml"/>
  <Override PartName="/ppt/slides/slide8.xml" ContentType="application/vnd.openxmlformats-officedocument.presentationml.slide+xml"/>
  <Override PartName="/ppt/slides/slide11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16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s/slide5.xml" ContentType="application/vnd.openxmlformats-officedocument.presentationml.slide+xml"/>
  <Override PartName="/ppt/slides/slide1.xml" ContentType="application/vnd.openxmlformats-officedocument.presentationml.slide+xml"/>
  <Override PartName="/ppt/slides/slide23.xml" ContentType="application/vnd.openxmlformats-officedocument.presentationml.slide+xml"/>
  <Override PartName="/ppt/slides/slide17.xml" ContentType="application/vnd.openxmlformats-officedocument.presentationml.slide+xml"/>
  <Override PartName="/ppt/slides/_rels/slide5.xml.rels" ContentType="application/vnd.openxmlformats-package.relationships+xml"/>
  <Override PartName="/ppt/slides/_rels/slide13.xml.rels" ContentType="application/vnd.openxmlformats-package.relationships+xml"/>
  <Override PartName="/ppt/slides/_rels/slide17.xml.rels" ContentType="application/vnd.openxmlformats-package.relationships+xml"/>
  <Override PartName="/ppt/slides/_rels/slide4.xml.rels" ContentType="application/vnd.openxmlformats-package.relationships+xml"/>
  <Override PartName="/ppt/slides/_rels/slide12.xml.rels" ContentType="application/vnd.openxmlformats-package.relationships+xml"/>
  <Override PartName="/ppt/slides/_rels/slide16.xml.rels" ContentType="application/vnd.openxmlformats-package.relationships+xml"/>
  <Override PartName="/ppt/slides/_rels/slide11.xml.rels" ContentType="application/vnd.openxmlformats-package.relationships+xml"/>
  <Override PartName="/ppt/slides/_rels/slide15.xml.rels" ContentType="application/vnd.openxmlformats-package.relationships+xml"/>
  <Override PartName="/ppt/slides/_rels/slide10.xml.rels" ContentType="application/vnd.openxmlformats-package.relationships+xml"/>
  <Override PartName="/ppt/slides/_rels/slide14.xml.rels" ContentType="application/vnd.openxmlformats-package.relationships+xml"/>
  <Override PartName="/ppt/slides/_rels/slide24.xml.rels" ContentType="application/vnd.openxmlformats-package.relationships+xml"/>
  <Override PartName="/ppt/slides/_rels/slide23.xml.rels" ContentType="application/vnd.openxmlformats-package.relationships+xml"/>
  <Override PartName="/ppt/slides/_rels/slide9.xml.rels" ContentType="application/vnd.openxmlformats-package.relationships+xml"/>
  <Override PartName="/ppt/slides/_rels/slide22.xml.rels" ContentType="application/vnd.openxmlformats-package.relationships+xml"/>
  <Override PartName="/ppt/slides/_rels/slide8.xml.rels" ContentType="application/vnd.openxmlformats-package.relationships+xml"/>
  <Override PartName="/ppt/slides/_rels/slide21.xml.rels" ContentType="application/vnd.openxmlformats-package.relationships+xml"/>
  <Override PartName="/ppt/slides/_rels/slide3.xml.rels" ContentType="application/vnd.openxmlformats-package.relationships+xml"/>
  <Override PartName="/ppt/slides/_rels/slide7.xml.rels" ContentType="application/vnd.openxmlformats-package.relationships+xml"/>
  <Override PartName="/ppt/slides/_rels/slide20.xml.rels" ContentType="application/vnd.openxmlformats-package.relationships+xml"/>
  <Override PartName="/ppt/slides/_rels/slide19.xml.rels" ContentType="application/vnd.openxmlformats-package.relationships+xml"/>
  <Override PartName="/ppt/slides/_rels/slide2.xml.rels" ContentType="application/vnd.openxmlformats-package.relationships+xml"/>
  <Override PartName="/ppt/slides/_rels/slide6.xml.rels" ContentType="application/vnd.openxmlformats-package.relationships+xml"/>
  <Override PartName="/ppt/slides/_rels/slide18.xml.rels" ContentType="application/vnd.openxmlformats-package.relationships+xml"/>
  <Override PartName="/ppt/slides/_rels/slide1.xml.rels" ContentType="application/vnd.openxmlformats-package.relationships+xml"/>
  <Override PartName="/ppt/slides/slide13.xml" ContentType="application/vnd.openxmlformats-officedocument.presentationml.slide+xml"/>
  <Override PartName="/ppt/slides/slide6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  <p:sldMasterId id="214748366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</p:sldIdLst>
  <p:sldSz cx="9144000" cy="6858000"/>
  <p:notesSz cx="6858000" cy="91440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3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bIns="0" lIns="0" rIns="0" tIns="0" wrap="none"/>
          <a:p>
            <a:r>
              <a:rPr lang="en-GB"/>
              <a:t>Klik om het formaat van de notities te bewerken</a:t>
            </a:r>
            <a:endParaRPr/>
          </a:p>
        </p:txBody>
      </p:sp>
      <p:sp>
        <p:nvSpPr>
          <p:cNvPr id="69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280320" cy="534240"/>
          </a:xfrm>
          <a:prstGeom prst="rect">
            <a:avLst/>
          </a:prstGeom>
        </p:spPr>
        <p:txBody>
          <a:bodyPr bIns="0" lIns="0" rIns="0" tIns="0" wrap="none"/>
          <a:p>
            <a:r>
              <a:rPr lang="en-GB"/>
              <a:t>&lt;koptekst&gt;</a:t>
            </a:r>
            <a:endParaRPr/>
          </a:p>
        </p:txBody>
      </p:sp>
      <p:sp>
        <p:nvSpPr>
          <p:cNvPr id="70" name="PlaceHolder 3"/>
          <p:cNvSpPr>
            <a:spLocks noGrp="1"/>
          </p:cNvSpPr>
          <p:nvPr>
            <p:ph type="dt"/>
          </p:nvPr>
        </p:nvSpPr>
        <p:spPr>
          <a:xfrm>
            <a:off x="4279320" y="0"/>
            <a:ext cx="3280320" cy="534240"/>
          </a:xfrm>
          <a:prstGeom prst="rect">
            <a:avLst/>
          </a:prstGeom>
        </p:spPr>
        <p:txBody>
          <a:bodyPr bIns="0" lIns="0" rIns="0" tIns="0" wrap="none"/>
          <a:p>
            <a:pPr algn="r"/>
            <a:r>
              <a:rPr lang="en-GB"/>
              <a:t>&lt;datum/tijd&gt;</a:t>
            </a:r>
            <a:endParaRPr/>
          </a:p>
        </p:txBody>
      </p:sp>
      <p:sp>
        <p:nvSpPr>
          <p:cNvPr id="71" name="PlaceHolder 4"/>
          <p:cNvSpPr>
            <a:spLocks noGrp="1"/>
          </p:cNvSpPr>
          <p:nvPr>
            <p:ph type="ftr"/>
          </p:nvPr>
        </p:nvSpPr>
        <p:spPr>
          <a:xfrm>
            <a:off x="0" y="10157400"/>
            <a:ext cx="3280320" cy="534240"/>
          </a:xfrm>
          <a:prstGeom prst="rect">
            <a:avLst/>
          </a:prstGeom>
        </p:spPr>
        <p:txBody>
          <a:bodyPr anchor="b" bIns="0" lIns="0" rIns="0" tIns="0" wrap="none"/>
          <a:p>
            <a:r>
              <a:rPr lang="en-GB"/>
              <a:t>&lt;voettekst&gt;</a:t>
            </a:r>
            <a:endParaRPr/>
          </a:p>
        </p:txBody>
      </p:sp>
      <p:sp>
        <p:nvSpPr>
          <p:cNvPr id="72" name="PlaceHolder 5"/>
          <p:cNvSpPr>
            <a:spLocks noGrp="1"/>
          </p:cNvSpPr>
          <p:nvPr>
            <p:ph type="sldNum"/>
          </p:nvPr>
        </p:nvSpPr>
        <p:spPr>
          <a:xfrm>
            <a:off x="4279320" y="10157400"/>
            <a:ext cx="3280320" cy="534240"/>
          </a:xfrm>
          <a:prstGeom prst="rect">
            <a:avLst/>
          </a:prstGeom>
        </p:spPr>
        <p:txBody>
          <a:bodyPr anchor="b" bIns="0" lIns="0" rIns="0" tIns="0" wrap="none"/>
          <a:p>
            <a:pPr algn="r"/>
            <a:fld id="{D1F16100-51E1-41F1-81A1-A1A1B1717141}" type="slidenum">
              <a:rPr lang="en-GB"/>
              <a:t>&lt;getal&gt;</a:t>
            </a:fld>
            <a:endParaRPr/>
          </a:p>
        </p:txBody>
      </p:sp>
    </p:spTree>
  </p:cSld>
  <p:clrMap accent1="accent1" accent2="accent2" accent3="accent3" accent4="accent4" accent5="accent5" accent6="accent6" bg1="lt1" bg2="lt2" folHlink="folHlink" hlink="hlink" tx1="dk1" tx2="dk2"/>
</p:notesMaster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PlaceHolder 1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480" cy="4114080"/>
          </a:xfrm>
          <a:prstGeom prst="rect">
            <a:avLst/>
          </a:prstGeom>
        </p:spPr>
        <p:txBody>
          <a:bodyPr bIns="45000" lIns="90000" rIns="90000" tIns="45000"/>
          <a:p>
            <a:r>
              <a:rPr lang="en-GB"/>
              <a:t>Example is exaggerated: the pulsations will never go deep into the core of the star</a:t>
            </a:r>
            <a:endParaRPr/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046360" cy="39772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046360" cy="39769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39769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39769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nly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AndObj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18964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57200" y="3681360"/>
            <a:ext cx="3926160" cy="18964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39769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AndTwoObj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39769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18964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579920" y="3681360"/>
            <a:ext cx="3926160" cy="18964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OverTx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18964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18964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1360"/>
            <a:ext cx="8045640" cy="18964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verTx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046360" cy="18964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1360"/>
            <a:ext cx="8046360" cy="18964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fourObj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18964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18964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9920" y="3681360"/>
            <a:ext cx="3926160" cy="18964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57200" y="3681360"/>
            <a:ext cx="3926160" cy="18964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18964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18964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37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046360" cy="39772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046360" cy="39769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39769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42" name="PlaceHolder 3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39769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nly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AndObj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18964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47" name="PlaceHolder 3"/>
          <p:cNvSpPr>
            <a:spLocks noGrp="1"/>
          </p:cNvSpPr>
          <p:nvPr>
            <p:ph type="body"/>
          </p:nvPr>
        </p:nvSpPr>
        <p:spPr>
          <a:xfrm>
            <a:off x="457200" y="3681360"/>
            <a:ext cx="3926160" cy="18964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48" name="PlaceHolder 4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39769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AndTwoObj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39769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18964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4579920" y="3681360"/>
            <a:ext cx="3926160" cy="18964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OverTx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18964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18964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457200" y="3681360"/>
            <a:ext cx="8045640" cy="18964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verTx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046360" cy="18964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457200" y="3681360"/>
            <a:ext cx="8046360" cy="18964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fourObj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18964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18964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579920" y="3681360"/>
            <a:ext cx="3926160" cy="18964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64" name="PlaceHolder 5"/>
          <p:cNvSpPr>
            <a:spLocks noGrp="1"/>
          </p:cNvSpPr>
          <p:nvPr>
            <p:ph type="body"/>
          </p:nvPr>
        </p:nvSpPr>
        <p:spPr>
          <a:xfrm>
            <a:off x="457200" y="3681360"/>
            <a:ext cx="3926160" cy="18964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18964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18964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>
          <a:blip r:embed="rId2"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85800" y="380880"/>
            <a:ext cx="7771680" cy="1142640"/>
          </a:xfrm>
          <a:prstGeom prst="rect">
            <a:avLst/>
          </a:prstGeom>
        </p:spPr>
        <p:txBody>
          <a:bodyPr anchor="ctr" bIns="0" lIns="0" rIns="0" tIns="0" wrap="none"/>
          <a:p>
            <a:r>
              <a:rPr lang="en-GB"/>
              <a:t>Klik om de opmaak van de titeltekst te bewerken</a:t>
            </a:r>
            <a:endParaRPr/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046360" cy="3976920"/>
          </a:xfrm>
          <a:prstGeom prst="rect">
            <a:avLst/>
          </a:prstGeom>
        </p:spPr>
        <p:txBody>
          <a:bodyPr bIns="0" lIns="0" rIns="0" tIns="0" wrap="none"/>
          <a:p>
            <a:pPr>
              <a:buSzPct val="45000"/>
              <a:buFont typeface="StarSymbol"/>
              <a:buChar char=""/>
            </a:pPr>
            <a:r>
              <a:rPr lang="en-GB"/>
              <a:t>Klik om de opmaak van de overzichtstekst te bewerken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n-GB"/>
              <a:t>Tweede overzichtsniveau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n-GB"/>
              <a:t>Derde overzichtsniveau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n-GB"/>
              <a:t>Vierde overzichtsniveau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n-GB"/>
              <a:t>Vijfde overzichtsniveau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n-GB"/>
              <a:t>Zesde overzichtsniveau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n-GB"/>
              <a:t>Zevende overzichtsniveau</a:t>
            </a:r>
            <a:endParaRPr/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>
          <a:blip r:embed="rId2"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r>
              <a:rPr lang="en-GB"/>
              <a:t>Klik om de opmaak van de titeltekst te bewerken</a:t>
            </a:r>
            <a:endParaRPr/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046360" cy="3976920"/>
          </a:xfrm>
          <a:prstGeom prst="rect">
            <a:avLst/>
          </a:prstGeom>
        </p:spPr>
        <p:txBody>
          <a:bodyPr bIns="0" lIns="0" rIns="0" tIns="0" wrap="none"/>
          <a:p>
            <a:pPr>
              <a:buSzPct val="45000"/>
              <a:buFont typeface="StarSymbol"/>
              <a:buChar char=""/>
            </a:pPr>
            <a:r>
              <a:rPr lang="en-GB"/>
              <a:t>Klik om de opmaak van de overzichtstekst te bewerken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n-GB"/>
              <a:t>Tweede overzichtsniveau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n-GB"/>
              <a:t>Derde overzichtsniveau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n-GB"/>
              <a:t>Vierde overzichtsniveau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n-GB"/>
              <a:t>Vijfde overzichtsniveau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n-GB"/>
              <a:t>Zesde overzichtsniveau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n-GB"/>
              <a:t>Zevende overzichtsniveau</a:t>
            </a:r>
            <a:endParaRPr/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3.gif"/><Relationship Id="rId2" Type="http://schemas.openxmlformats.org/officeDocument/2006/relationships/slideLayout" Target="../slideLayouts/slideLayout3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image" Target="../media/image5.jpeg"/><Relationship Id="rId3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8.png"/><Relationship Id="rId3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slideLayout" Target="../slideLayouts/slideLayout13.xml"/><Relationship Id="rId5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5.jpeg"/><Relationship Id="rId2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image" Target="../media/image17.png"/><Relationship Id="rId3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8.gif"/><Relationship Id="rId2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9.png"/><Relationship Id="rId2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20.gif"/><Relationship Id="rId2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21.gif"/><Relationship Id="rId2" Type="http://schemas.openxmlformats.org/officeDocument/2006/relationships/image" Target="../media/image22.png"/><Relationship Id="rId3" Type="http://schemas.openxmlformats.org/officeDocument/2006/relationships/image" Target="../media/image23.jpeg"/><Relationship Id="rId4" Type="http://schemas.openxmlformats.org/officeDocument/2006/relationships/image" Target="../media/image24.jpeg"/><Relationship Id="rId5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25.png"/><Relationship Id="rId2" Type="http://schemas.openxmlformats.org/officeDocument/2006/relationships/image" Target="../media/image26.jpeg"/><Relationship Id="rId3" Type="http://schemas.openxmlformats.org/officeDocument/2006/relationships/image" Target="../media/image27.jpeg"/><Relationship Id="rId4" Type="http://schemas.openxmlformats.org/officeDocument/2006/relationships/image" Target="../media/image28.jpeg"/><Relationship Id="rId5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29.gif"/><Relationship Id="rId2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30.jpeg"/><Relationship Id="rId2" Type="http://schemas.openxmlformats.org/officeDocument/2006/relationships/image" Target="../media/image31.png"/><Relationship Id="rId3" Type="http://schemas.openxmlformats.org/officeDocument/2006/relationships/image" Target="../media/image32.png"/><Relationship Id="rId4" Type="http://schemas.openxmlformats.org/officeDocument/2006/relationships/slideLayout" Target="../slideLayouts/slideLayout1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33.gif"/><Relationship Id="rId2" Type="http://schemas.openxmlformats.org/officeDocument/2006/relationships/slideLayout" Target="../slideLayouts/slideLayout1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34.gif"/><Relationship Id="rId2" Type="http://schemas.openxmlformats.org/officeDocument/2006/relationships/slideLayout" Target="../slideLayouts/slideLayout13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slideLayout" Target="../slideLayouts/slideLayout13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36.gif"/><Relationship Id="rId2" Type="http://schemas.openxmlformats.org/officeDocument/2006/relationships/image" Target="../media/image37.gif"/><Relationship Id="rId3" Type="http://schemas.openxmlformats.org/officeDocument/2006/relationships/slideLayout" Target="../slideLayouts/slideLayout13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38.gif"/><Relationship Id="rId2" Type="http://schemas.openxmlformats.org/officeDocument/2006/relationships/image" Target="../media/image39.gif"/><Relationship Id="rId3" Type="http://schemas.openxmlformats.org/officeDocument/2006/relationships/slideLayout" Target="../slideLayouts/slideLayout13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40.gif"/><Relationship Id="rId2" Type="http://schemas.openxmlformats.org/officeDocument/2006/relationships/image" Target="../media/image41.gif"/><Relationship Id="rId3" Type="http://schemas.openxmlformats.org/officeDocument/2006/relationships/slideLayout" Target="../slideLayouts/slideLayout13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42.gif"/><Relationship Id="rId2" Type="http://schemas.openxmlformats.org/officeDocument/2006/relationships/slideLayout" Target="../slideLayouts/slideLayout13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43.gif"/><Relationship Id="rId2" Type="http://schemas.openxmlformats.org/officeDocument/2006/relationships/image" Target="../media/image44.gif"/><Relationship Id="rId3" Type="http://schemas.openxmlformats.org/officeDocument/2006/relationships/image" Target="../media/image45.gif"/><Relationship Id="rId4" Type="http://schemas.openxmlformats.org/officeDocument/2006/relationships/slideLayout" Target="../slideLayouts/slideLayout1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46.jpeg"/><Relationship Id="rId2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CustomShape 1"/>
          <p:cNvSpPr/>
          <p:nvPr/>
        </p:nvSpPr>
        <p:spPr>
          <a:xfrm>
            <a:off x="0" y="0"/>
            <a:ext cx="11796480" cy="1179648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217141A1-1131-41C1-B171-A15171F16151}" type="slidenum">
              <a:rPr lang="en-GB" sz="2400">
                <a:solidFill>
                  <a:srgbClr val="ffffcc"/>
                </a:solidFill>
                <a:latin typeface="Times New Roman"/>
              </a:rPr>
              <a:t>&lt;getal&gt;</a:t>
            </a:fld>
            <a:endParaRPr/>
          </a:p>
        </p:txBody>
      </p:sp>
      <p:sp>
        <p:nvSpPr>
          <p:cNvPr id="74" name="CustomShape 2"/>
          <p:cNvSpPr/>
          <p:nvPr/>
        </p:nvSpPr>
        <p:spPr>
          <a:xfrm>
            <a:off x="0" y="0"/>
            <a:ext cx="11796480" cy="1179648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r>
              <a:rPr lang="en-GB" sz="2400">
                <a:solidFill>
                  <a:srgbClr val="ffffcc"/>
                </a:solidFill>
                <a:latin typeface="Times New Roman"/>
              </a:rPr>
              <a:t>Hove, 15 juni 2013</a:t>
            </a:r>
            <a:endParaRPr/>
          </a:p>
        </p:txBody>
      </p:sp>
      <p:sp>
        <p:nvSpPr>
          <p:cNvPr id="75" name="CustomShape 3"/>
          <p:cNvSpPr/>
          <p:nvPr/>
        </p:nvSpPr>
        <p:spPr>
          <a:xfrm>
            <a:off x="0" y="0"/>
            <a:ext cx="11796480" cy="11796480"/>
          </a:xfrm>
          <a:prstGeom prst="rect">
            <a:avLst/>
          </a:prstGeom>
        </p:spPr>
        <p:txBody>
          <a:bodyPr bIns="45000" lIns="90000" rIns="90000" tIns="45000"/>
          <a:p>
            <a:pPr algn="ctr">
              <a:lnSpc>
                <a:spcPct val="100000"/>
              </a:lnSpc>
            </a:pPr>
            <a:r>
              <a:rPr lang="en-GB" sz="2400">
                <a:solidFill>
                  <a:srgbClr val="ffffcc"/>
                </a:solidFill>
                <a:latin typeface="Times New Roman"/>
              </a:rPr>
              <a:t>VVS Werkgroep Veranderlijke Sterren  -  Patrick Wils</a:t>
            </a:r>
            <a:endParaRPr/>
          </a:p>
        </p:txBody>
      </p:sp>
      <p:sp>
        <p:nvSpPr>
          <p:cNvPr id="76" name="CustomShape 4"/>
          <p:cNvSpPr/>
          <p:nvPr/>
        </p:nvSpPr>
        <p:spPr>
          <a:xfrm>
            <a:off x="685800" y="762120"/>
            <a:ext cx="7771680" cy="761400"/>
          </a:xfrm>
          <a:prstGeom prst="rect">
            <a:avLst/>
          </a:prstGeom>
        </p:spPr>
        <p:txBody>
          <a:bodyPr anchor="b" bIns="46080" lIns="92160" rIns="92160" tIns="46080"/>
          <a:p>
            <a:pPr>
              <a:lnSpc>
                <a:spcPct val="100000"/>
              </a:lnSpc>
            </a:pPr>
            <a:r>
              <a:rPr lang="en-GB" sz="3000">
                <a:solidFill>
                  <a:srgbClr val="ffcc66"/>
                </a:solidFill>
                <a:latin typeface="Tahoma"/>
              </a:rPr>
              <a:t>Double-Mode RR Lyrae Sterren</a:t>
            </a:r>
            <a:endParaRPr/>
          </a:p>
        </p:txBody>
      </p:sp>
      <p:sp>
        <p:nvSpPr>
          <p:cNvPr id="77" name="CustomShape 5"/>
          <p:cNvSpPr/>
          <p:nvPr/>
        </p:nvSpPr>
        <p:spPr>
          <a:xfrm>
            <a:off x="1066680" y="3733920"/>
            <a:ext cx="7009560" cy="1751760"/>
          </a:xfrm>
          <a:prstGeom prst="rect">
            <a:avLst/>
          </a:prstGeom>
        </p:spPr>
      </p:sp>
      <p:pic>
        <p:nvPicPr>
          <p:cNvPr descr="" id="78" name="Picture 4"/>
          <p:cNvPicPr/>
          <p:nvPr/>
        </p:nvPicPr>
        <p:blipFill>
          <a:blip r:embed="rId1"/>
          <a:stretch>
            <a:fillRect/>
          </a:stretch>
        </p:blipFill>
        <p:spPr>
          <a:xfrm>
            <a:off x="1523880" y="2133720"/>
            <a:ext cx="6095160" cy="3656880"/>
          </a:xfrm>
          <a:prstGeom prst="rect">
            <a:avLst/>
          </a:prstGeom>
        </p:spPr>
      </p:pic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CustomShape 1"/>
          <p:cNvSpPr/>
          <p:nvPr/>
        </p:nvSpPr>
        <p:spPr>
          <a:xfrm>
            <a:off x="646560" y="228600"/>
            <a:ext cx="7771680" cy="608760"/>
          </a:xfrm>
          <a:prstGeom prst="rect">
            <a:avLst/>
          </a:prstGeom>
        </p:spPr>
        <p:txBody>
          <a:bodyPr anchor="b" bIns="46080" lIns="92160" rIns="92160" tIns="46080"/>
          <a:p>
            <a:pPr>
              <a:lnSpc>
                <a:spcPct val="100000"/>
              </a:lnSpc>
            </a:pPr>
            <a:r>
              <a:rPr lang="en-GB" sz="2800">
                <a:solidFill>
                  <a:srgbClr val="ffcc66"/>
                </a:solidFill>
                <a:latin typeface="Tahoma"/>
              </a:rPr>
              <a:t>Wat zijn RR Lyrae-sterren?</a:t>
            </a:r>
            <a:endParaRPr/>
          </a:p>
        </p:txBody>
      </p:sp>
      <p:sp>
        <p:nvSpPr>
          <p:cNvPr id="80" name="CustomShape 2"/>
          <p:cNvSpPr/>
          <p:nvPr/>
        </p:nvSpPr>
        <p:spPr>
          <a:xfrm>
            <a:off x="685800" y="914400"/>
            <a:ext cx="5257080" cy="5257080"/>
          </a:xfrm>
          <a:prstGeom prst="rect">
            <a:avLst/>
          </a:prstGeom>
        </p:spPr>
        <p:txBody>
          <a:bodyPr bIns="46080" lIns="92160" rIns="92160" tIns="46080"/>
          <a:p>
            <a:pPr>
              <a:lnSpc>
                <a:spcPct val="100000"/>
              </a:lnSpc>
              <a:buFont typeface="StarSymbol"/>
              <a:buChar char="l"/>
            </a:pPr>
            <a:r>
              <a:rPr lang="en-GB" sz="2400">
                <a:solidFill>
                  <a:srgbClr val="ffffcc"/>
                </a:solidFill>
                <a:latin typeface="Tahoma"/>
              </a:rPr>
              <a:t>Oude (populatie II) sterren – horizontal branch</a:t>
            </a:r>
            <a:endParaRPr/>
          </a:p>
          <a:p>
            <a:pPr>
              <a:lnSpc>
                <a:spcPct val="100000"/>
              </a:lnSpc>
              <a:buFont typeface="StarSymbol"/>
              <a:buChar char="l"/>
            </a:pPr>
            <a:r>
              <a:rPr lang="en-GB" sz="2400">
                <a:solidFill>
                  <a:srgbClr val="ffffcc"/>
                </a:solidFill>
                <a:latin typeface="Tahoma"/>
              </a:rPr>
              <a:t>MV = +0.5 (HB!)</a:t>
            </a:r>
            <a:endParaRPr/>
          </a:p>
          <a:p>
            <a:pPr>
              <a:lnSpc>
                <a:spcPct val="100000"/>
              </a:lnSpc>
              <a:buFont typeface="StarSymbol"/>
              <a:buChar char="l"/>
            </a:pPr>
            <a:r>
              <a:rPr lang="en-GB" sz="2400">
                <a:solidFill>
                  <a:srgbClr val="ffffcc"/>
                </a:solidFill>
                <a:latin typeface="Tahoma"/>
              </a:rPr>
              <a:t>~0.5 zonsmassa</a:t>
            </a:r>
            <a:endParaRPr/>
          </a:p>
          <a:p>
            <a:pPr>
              <a:lnSpc>
                <a:spcPct val="100000"/>
              </a:lnSpc>
              <a:buFont typeface="StarSymbol"/>
              <a:buChar char="l"/>
            </a:pPr>
            <a:r>
              <a:rPr lang="en-GB" sz="2400">
                <a:solidFill>
                  <a:srgbClr val="ffffcc"/>
                </a:solidFill>
                <a:latin typeface="Tahoma"/>
              </a:rPr>
              <a:t>Spectraaltype ~ A2-F5</a:t>
            </a:r>
            <a:endParaRPr/>
          </a:p>
          <a:p>
            <a:pPr>
              <a:lnSpc>
                <a:spcPct val="100000"/>
              </a:lnSpc>
              <a:buFont typeface="StarSymbol"/>
              <a:buChar char="l"/>
            </a:pPr>
            <a:r>
              <a:rPr lang="en-GB" sz="2400">
                <a:solidFill>
                  <a:srgbClr val="ffffcc"/>
                </a:solidFill>
                <a:latin typeface="Tahoma"/>
              </a:rPr>
              <a:t>Pulsatieperiode 0.2 – 1 dag</a:t>
            </a:r>
            <a:endParaRPr/>
          </a:p>
          <a:p>
            <a:pPr>
              <a:lnSpc>
                <a:spcPct val="100000"/>
              </a:lnSpc>
              <a:buFont typeface="StarSymbol"/>
              <a:buChar char="l"/>
            </a:pPr>
            <a:r>
              <a:rPr lang="en-GB" sz="2400">
                <a:solidFill>
                  <a:srgbClr val="ffffcc"/>
                </a:solidFill>
                <a:latin typeface="Tahoma"/>
              </a:rPr>
              <a:t>Verbranden helium in kern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sp>
        <p:nvSpPr>
          <p:cNvPr id="81" name="CustomShape 3"/>
          <p:cNvSpPr/>
          <p:nvPr/>
        </p:nvSpPr>
        <p:spPr>
          <a:xfrm>
            <a:off x="0" y="0"/>
            <a:ext cx="11796480" cy="1179648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r>
              <a:rPr lang="en-GB" sz="2400">
                <a:solidFill>
                  <a:srgbClr val="ffffcc"/>
                </a:solidFill>
                <a:latin typeface="Times New Roman"/>
              </a:rPr>
              <a:t>Hove, 15 juni 2013</a:t>
            </a:r>
            <a:endParaRPr/>
          </a:p>
        </p:txBody>
      </p:sp>
      <p:sp>
        <p:nvSpPr>
          <p:cNvPr id="82" name="CustomShape 4"/>
          <p:cNvSpPr/>
          <p:nvPr/>
        </p:nvSpPr>
        <p:spPr>
          <a:xfrm>
            <a:off x="0" y="0"/>
            <a:ext cx="11796480" cy="1179648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31112181-9111-4131-A141-51D1A1715141}" type="slidenum">
              <a:rPr lang="en-GB" sz="2400">
                <a:solidFill>
                  <a:srgbClr val="ffffcc"/>
                </a:solidFill>
                <a:latin typeface="Times New Roman"/>
              </a:rPr>
              <a:t>&lt;getal&gt;</a:t>
            </a:fld>
            <a:endParaRPr/>
          </a:p>
        </p:txBody>
      </p:sp>
      <p:sp>
        <p:nvSpPr>
          <p:cNvPr id="83" name="CustomShape 5"/>
          <p:cNvSpPr/>
          <p:nvPr/>
        </p:nvSpPr>
        <p:spPr>
          <a:xfrm>
            <a:off x="0" y="0"/>
            <a:ext cx="11796480" cy="11796480"/>
          </a:xfrm>
          <a:prstGeom prst="rect">
            <a:avLst/>
          </a:prstGeom>
        </p:spPr>
        <p:txBody>
          <a:bodyPr bIns="45000" lIns="90000" rIns="90000" tIns="45000"/>
          <a:p>
            <a:pPr algn="ctr">
              <a:lnSpc>
                <a:spcPct val="100000"/>
              </a:lnSpc>
            </a:pPr>
            <a:r>
              <a:rPr lang="en-GB" sz="2400">
                <a:solidFill>
                  <a:srgbClr val="ffffcc"/>
                </a:solidFill>
                <a:latin typeface="Times New Roman"/>
              </a:rPr>
              <a:t>VVS Werkgroep Veranderlijke Sterren</a:t>
            </a:r>
            <a:endParaRPr/>
          </a:p>
        </p:txBody>
      </p:sp>
      <p:pic>
        <p:nvPicPr>
          <p:cNvPr descr="" id="84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5486400" y="923760"/>
            <a:ext cx="3366720" cy="4028400"/>
          </a:xfrm>
          <a:prstGeom prst="rect">
            <a:avLst/>
          </a:prstGeom>
        </p:spPr>
      </p:pic>
      <p:pic>
        <p:nvPicPr>
          <p:cNvPr descr="" id="85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447920" y="3962520"/>
            <a:ext cx="3199680" cy="2399760"/>
          </a:xfrm>
          <a:prstGeom prst="rect">
            <a:avLst/>
          </a:prstGeom>
        </p:spPr>
      </p:pic>
    </p:spTree>
  </p:cSld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685800" y="228600"/>
            <a:ext cx="7771680" cy="685080"/>
          </a:xfrm>
          <a:prstGeom prst="rect">
            <a:avLst/>
          </a:prstGeom>
        </p:spPr>
        <p:txBody>
          <a:bodyPr anchor="b" bIns="46080" lIns="92160" rIns="92160" tIns="46080"/>
          <a:p>
            <a:pPr>
              <a:lnSpc>
                <a:spcPct val="100000"/>
              </a:lnSpc>
            </a:pPr>
            <a:r>
              <a:rPr lang="en-GB" sz="2800">
                <a:solidFill>
                  <a:srgbClr val="ffcc66"/>
                </a:solidFill>
                <a:latin typeface="Tahoma"/>
              </a:rPr>
              <a:t>Waar bevinden zich RR Lyrae-sterren?</a:t>
            </a:r>
            <a:endParaRPr/>
          </a:p>
        </p:txBody>
      </p:sp>
      <p:sp>
        <p:nvSpPr>
          <p:cNvPr id="87" name="CustomShape 2"/>
          <p:cNvSpPr/>
          <p:nvPr/>
        </p:nvSpPr>
        <p:spPr>
          <a:xfrm>
            <a:off x="685800" y="1066680"/>
            <a:ext cx="7771680" cy="5104800"/>
          </a:xfrm>
          <a:prstGeom prst="rect">
            <a:avLst/>
          </a:prstGeom>
        </p:spPr>
        <p:txBody>
          <a:bodyPr bIns="46080" lIns="92160" rIns="92160" tIns="46080"/>
          <a:p>
            <a:pPr>
              <a:lnSpc>
                <a:spcPct val="100000"/>
              </a:lnSpc>
              <a:buFont typeface="StarSymbol"/>
              <a:buChar char="l"/>
            </a:pPr>
            <a:r>
              <a:rPr lang="en-GB" sz="2400">
                <a:solidFill>
                  <a:srgbClr val="ffffcc"/>
                </a:solidFill>
                <a:latin typeface="Tahoma"/>
              </a:rPr>
              <a:t>Vnl. in Halo en Bulge Melkweg</a:t>
            </a:r>
            <a:endParaRPr/>
          </a:p>
          <a:p>
            <a:pPr>
              <a:lnSpc>
                <a:spcPct val="100000"/>
              </a:lnSpc>
              <a:buFont typeface="StarSymbol"/>
              <a:buChar char="l"/>
            </a:pPr>
            <a:r>
              <a:rPr lang="en-GB" sz="2400">
                <a:solidFill>
                  <a:srgbClr val="ffffcc"/>
                </a:solidFill>
                <a:latin typeface="Tahoma"/>
              </a:rPr>
              <a:t>Komen veel voor: </a:t>
            </a:r>
            <a:endParaRPr/>
          </a:p>
          <a:p>
            <a:pPr lvl="1">
              <a:lnSpc>
                <a:spcPct val="100000"/>
              </a:lnSpc>
              <a:buFont typeface="StarSymbol"/>
              <a:buChar char="l"/>
            </a:pPr>
            <a:r>
              <a:rPr lang="en-GB" sz="2200">
                <a:solidFill>
                  <a:srgbClr val="ffffcc"/>
                </a:solidFill>
                <a:latin typeface="Tahoma"/>
              </a:rPr>
              <a:t>RRab: &gt;33000 in VSX (14%)</a:t>
            </a:r>
            <a:endParaRPr/>
          </a:p>
          <a:p>
            <a:pPr lvl="1">
              <a:lnSpc>
                <a:spcPct val="100000"/>
              </a:lnSpc>
              <a:buFont typeface="StarSymbol"/>
              <a:buChar char="l"/>
            </a:pPr>
            <a:r>
              <a:rPr lang="en-GB" sz="2200">
                <a:solidFill>
                  <a:srgbClr val="ffffcc"/>
                </a:solidFill>
                <a:latin typeface="Tahoma"/>
              </a:rPr>
              <a:t>Meest voorkomende type in VSX</a:t>
            </a:r>
            <a:endParaRPr/>
          </a:p>
          <a:p>
            <a:pPr lvl="1">
              <a:lnSpc>
                <a:spcPct val="100000"/>
              </a:lnSpc>
              <a:buFont typeface="StarSymbol"/>
              <a:buChar char="l"/>
            </a:pPr>
            <a:r>
              <a:rPr lang="en-GB" sz="2200">
                <a:solidFill>
                  <a:srgbClr val="ffffcc"/>
                </a:solidFill>
                <a:latin typeface="Tahoma"/>
              </a:rPr>
              <a:t>Vertekend beeld?</a:t>
            </a:r>
            <a:endParaRPr/>
          </a:p>
        </p:txBody>
      </p:sp>
      <p:sp>
        <p:nvSpPr>
          <p:cNvPr id="88" name="CustomShape 3"/>
          <p:cNvSpPr/>
          <p:nvPr/>
        </p:nvSpPr>
        <p:spPr>
          <a:xfrm>
            <a:off x="0" y="0"/>
            <a:ext cx="11796480" cy="1179648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r>
              <a:rPr lang="en-GB" sz="2400">
                <a:solidFill>
                  <a:srgbClr val="ffffcc"/>
                </a:solidFill>
                <a:latin typeface="Times New Roman"/>
              </a:rPr>
              <a:t>Hove, 15 juni 2013</a:t>
            </a:r>
            <a:endParaRPr/>
          </a:p>
        </p:txBody>
      </p:sp>
      <p:sp>
        <p:nvSpPr>
          <p:cNvPr id="89" name="CustomShape 4"/>
          <p:cNvSpPr/>
          <p:nvPr/>
        </p:nvSpPr>
        <p:spPr>
          <a:xfrm>
            <a:off x="0" y="0"/>
            <a:ext cx="11796480" cy="1179648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A1D1E1D1-21E1-4141-A1E1-41F1A1814100}" type="slidenum">
              <a:rPr lang="en-GB" sz="2400">
                <a:solidFill>
                  <a:srgbClr val="ffffcc"/>
                </a:solidFill>
                <a:latin typeface="Times New Roman"/>
              </a:rPr>
              <a:t>&lt;getal&gt;</a:t>
            </a:fld>
            <a:endParaRPr/>
          </a:p>
        </p:txBody>
      </p:sp>
      <p:sp>
        <p:nvSpPr>
          <p:cNvPr id="90" name="CustomShape 5"/>
          <p:cNvSpPr/>
          <p:nvPr/>
        </p:nvSpPr>
        <p:spPr>
          <a:xfrm>
            <a:off x="0" y="0"/>
            <a:ext cx="11796480" cy="11796480"/>
          </a:xfrm>
          <a:prstGeom prst="rect">
            <a:avLst/>
          </a:prstGeom>
        </p:spPr>
        <p:txBody>
          <a:bodyPr bIns="45000" lIns="90000" rIns="90000" tIns="45000"/>
          <a:p>
            <a:pPr algn="ctr">
              <a:lnSpc>
                <a:spcPct val="100000"/>
              </a:lnSpc>
            </a:pPr>
            <a:r>
              <a:rPr lang="en-GB" sz="2400">
                <a:solidFill>
                  <a:srgbClr val="ffffcc"/>
                </a:solidFill>
                <a:latin typeface="Times New Roman"/>
              </a:rPr>
              <a:t>VVS Werkgroep Veranderlijke Sterren</a:t>
            </a:r>
            <a:endParaRPr/>
          </a:p>
        </p:txBody>
      </p:sp>
      <p:pic>
        <p:nvPicPr>
          <p:cNvPr descr="" id="91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1523880" y="3200400"/>
            <a:ext cx="6095880" cy="3077640"/>
          </a:xfrm>
          <a:prstGeom prst="rect">
            <a:avLst/>
          </a:prstGeom>
        </p:spPr>
      </p:pic>
    </p:spTree>
  </p:cSld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CustomShape 1"/>
          <p:cNvSpPr/>
          <p:nvPr/>
        </p:nvSpPr>
        <p:spPr>
          <a:xfrm>
            <a:off x="0" y="0"/>
            <a:ext cx="11796480" cy="1179648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r>
              <a:rPr lang="en-GB" sz="2400">
                <a:solidFill>
                  <a:srgbClr val="ffffcc"/>
                </a:solidFill>
                <a:latin typeface="Times New Roman"/>
              </a:rPr>
              <a:t>Hove, 15 juni 2013</a:t>
            </a:r>
            <a:endParaRPr/>
          </a:p>
        </p:txBody>
      </p:sp>
      <p:sp>
        <p:nvSpPr>
          <p:cNvPr id="93" name="CustomShape 2"/>
          <p:cNvSpPr/>
          <p:nvPr/>
        </p:nvSpPr>
        <p:spPr>
          <a:xfrm>
            <a:off x="0" y="0"/>
            <a:ext cx="11796480" cy="1179648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11E1A111-5111-4191-91E1-312101816181}" type="slidenum">
              <a:rPr lang="en-GB" sz="2400">
                <a:solidFill>
                  <a:srgbClr val="ffffcc"/>
                </a:solidFill>
                <a:latin typeface="Times New Roman"/>
              </a:rPr>
              <a:t>&lt;getal&gt;</a:t>
            </a:fld>
            <a:endParaRPr/>
          </a:p>
        </p:txBody>
      </p:sp>
      <p:sp>
        <p:nvSpPr>
          <p:cNvPr id="94" name="CustomShape 3"/>
          <p:cNvSpPr/>
          <p:nvPr/>
        </p:nvSpPr>
        <p:spPr>
          <a:xfrm>
            <a:off x="0" y="0"/>
            <a:ext cx="11796480" cy="11796480"/>
          </a:xfrm>
          <a:prstGeom prst="rect">
            <a:avLst/>
          </a:prstGeom>
        </p:spPr>
        <p:txBody>
          <a:bodyPr bIns="45000" lIns="90000" rIns="90000" tIns="45000"/>
          <a:p>
            <a:pPr algn="ctr">
              <a:lnSpc>
                <a:spcPct val="100000"/>
              </a:lnSpc>
            </a:pPr>
            <a:r>
              <a:rPr lang="en-GB" sz="2400">
                <a:solidFill>
                  <a:srgbClr val="ffffcc"/>
                </a:solidFill>
                <a:latin typeface="Times New Roman"/>
              </a:rPr>
              <a:t>VVS Werkgroep Veranderlijke Sterren</a:t>
            </a:r>
            <a:endParaRPr/>
          </a:p>
        </p:txBody>
      </p:sp>
      <p:sp>
        <p:nvSpPr>
          <p:cNvPr id="95" name="CustomShape 4"/>
          <p:cNvSpPr/>
          <p:nvPr/>
        </p:nvSpPr>
        <p:spPr>
          <a:xfrm>
            <a:off x="685800" y="380880"/>
            <a:ext cx="7771680" cy="608760"/>
          </a:xfrm>
          <a:prstGeom prst="rect">
            <a:avLst/>
          </a:prstGeom>
        </p:spPr>
        <p:txBody>
          <a:bodyPr anchor="b" bIns="46080" lIns="92160" rIns="92160" tIns="46080"/>
          <a:p>
            <a:pPr>
              <a:lnSpc>
                <a:spcPct val="100000"/>
              </a:lnSpc>
            </a:pPr>
            <a:r>
              <a:rPr lang="en-GB" sz="2800">
                <a:solidFill>
                  <a:srgbClr val="ffcc66"/>
                </a:solidFill>
                <a:latin typeface="Tahoma"/>
              </a:rPr>
              <a:t>Twee types RR Lyrae-sterren</a:t>
            </a:r>
            <a:endParaRPr/>
          </a:p>
        </p:txBody>
      </p:sp>
      <p:sp>
        <p:nvSpPr>
          <p:cNvPr id="96" name="CustomShape 5"/>
          <p:cNvSpPr/>
          <p:nvPr/>
        </p:nvSpPr>
        <p:spPr>
          <a:xfrm>
            <a:off x="685800" y="1143000"/>
            <a:ext cx="7771680" cy="4571280"/>
          </a:xfrm>
          <a:prstGeom prst="rect">
            <a:avLst/>
          </a:prstGeom>
        </p:spPr>
        <p:txBody>
          <a:bodyPr bIns="46080" lIns="92160" rIns="92160" tIns="46080"/>
          <a:p>
            <a:pPr>
              <a:lnSpc>
                <a:spcPct val="100000"/>
              </a:lnSpc>
              <a:buFont typeface="StarSymbol"/>
              <a:buChar char="l"/>
            </a:pPr>
            <a:r>
              <a:rPr lang="en-GB" sz="2400">
                <a:solidFill>
                  <a:srgbClr val="ffffcc"/>
                </a:solidFill>
                <a:latin typeface="Tahoma"/>
              </a:rPr>
              <a:t>RRab</a:t>
            </a:r>
            <a:endParaRPr/>
          </a:p>
          <a:p>
            <a:pPr lvl="1">
              <a:lnSpc>
                <a:spcPct val="100000"/>
              </a:lnSpc>
              <a:buFont typeface="StarSymbol"/>
              <a:buChar char="l"/>
            </a:pPr>
            <a:r>
              <a:rPr lang="en-GB" sz="2200">
                <a:solidFill>
                  <a:srgbClr val="ffffcc"/>
                </a:solidFill>
                <a:latin typeface="Tahoma"/>
              </a:rPr>
              <a:t>Fundamentele mode</a:t>
            </a:r>
            <a:endParaRPr/>
          </a:p>
          <a:p>
            <a:pPr lvl="1">
              <a:lnSpc>
                <a:spcPct val="100000"/>
              </a:lnSpc>
              <a:buFont typeface="StarSymbol"/>
              <a:buChar char="l"/>
            </a:pPr>
            <a:r>
              <a:rPr lang="en-GB" sz="2200">
                <a:solidFill>
                  <a:srgbClr val="ffffcc"/>
                </a:solidFill>
                <a:latin typeface="Tahoma"/>
              </a:rPr>
              <a:t>Grotere amplitude</a:t>
            </a:r>
            <a:endParaRPr/>
          </a:p>
          <a:p>
            <a:pPr lvl="1">
              <a:lnSpc>
                <a:spcPct val="100000"/>
              </a:lnSpc>
              <a:buFont typeface="StarSymbol"/>
              <a:buChar char="l"/>
            </a:pPr>
            <a:r>
              <a:rPr lang="en-GB" sz="2000">
                <a:solidFill>
                  <a:srgbClr val="ffffcc"/>
                </a:solidFill>
                <a:latin typeface="Tahoma"/>
              </a:rPr>
              <a:t>~ 1 mag</a:t>
            </a:r>
            <a:endParaRPr/>
          </a:p>
          <a:p>
            <a:pPr lvl="1">
              <a:lnSpc>
                <a:spcPct val="100000"/>
              </a:lnSpc>
              <a:buFont typeface="StarSymbol"/>
              <a:buChar char="l"/>
            </a:pPr>
            <a:r>
              <a:rPr lang="en-GB" sz="2200">
                <a:solidFill>
                  <a:srgbClr val="ffffcc"/>
                </a:solidFill>
                <a:latin typeface="Tahoma"/>
              </a:rPr>
              <a:t>Langere periode</a:t>
            </a:r>
            <a:endParaRPr/>
          </a:p>
          <a:p>
            <a:pPr lvl="1">
              <a:lnSpc>
                <a:spcPct val="100000"/>
              </a:lnSpc>
              <a:buFont typeface="StarSymbol"/>
              <a:buChar char="l"/>
            </a:pPr>
            <a:r>
              <a:rPr lang="en-GB" sz="2000">
                <a:solidFill>
                  <a:srgbClr val="ffffcc"/>
                </a:solidFill>
                <a:latin typeface="Tahoma"/>
              </a:rPr>
              <a:t>&gt; 0.4 d</a:t>
            </a:r>
            <a:endParaRPr/>
          </a:p>
          <a:p>
            <a:pPr lvl="1">
              <a:lnSpc>
                <a:spcPct val="100000"/>
              </a:lnSpc>
              <a:buFont typeface="StarSymbol"/>
              <a:buChar char="l"/>
            </a:pPr>
            <a:r>
              <a:rPr lang="en-GB" sz="2200">
                <a:solidFill>
                  <a:srgbClr val="ffffcc"/>
                </a:solidFill>
                <a:latin typeface="Tahoma"/>
              </a:rPr>
              <a:t>Sterk asymmetrisch</a:t>
            </a:r>
            <a:endParaRPr/>
          </a:p>
          <a:p>
            <a:pPr>
              <a:lnSpc>
                <a:spcPct val="100000"/>
              </a:lnSpc>
              <a:buFont typeface="StarSymbol"/>
              <a:buChar char="l"/>
            </a:pPr>
            <a:r>
              <a:rPr lang="en-GB" sz="2400">
                <a:solidFill>
                  <a:srgbClr val="ffffcc"/>
                </a:solidFill>
                <a:latin typeface="Tahoma"/>
              </a:rPr>
              <a:t>RRc</a:t>
            </a:r>
            <a:endParaRPr/>
          </a:p>
          <a:p>
            <a:pPr lvl="1">
              <a:lnSpc>
                <a:spcPct val="100000"/>
              </a:lnSpc>
              <a:buFont typeface="StarSymbol"/>
              <a:buChar char="l"/>
            </a:pPr>
            <a:r>
              <a:rPr lang="en-GB" sz="2200">
                <a:solidFill>
                  <a:srgbClr val="ffffcc"/>
                </a:solidFill>
                <a:latin typeface="Tahoma"/>
              </a:rPr>
              <a:t>1ste boventoon</a:t>
            </a:r>
            <a:endParaRPr/>
          </a:p>
          <a:p>
            <a:pPr lvl="1">
              <a:lnSpc>
                <a:spcPct val="100000"/>
              </a:lnSpc>
              <a:buFont typeface="StarSymbol"/>
              <a:buChar char="l"/>
            </a:pPr>
            <a:r>
              <a:rPr lang="en-GB" sz="2200">
                <a:solidFill>
                  <a:srgbClr val="ffffcc"/>
                </a:solidFill>
                <a:latin typeface="Tahoma"/>
              </a:rPr>
              <a:t>Kleinere amplitude</a:t>
            </a:r>
            <a:endParaRPr/>
          </a:p>
          <a:p>
            <a:pPr lvl="1">
              <a:lnSpc>
                <a:spcPct val="100000"/>
              </a:lnSpc>
              <a:buFont typeface="StarSymbol"/>
              <a:buChar char="l"/>
            </a:pPr>
            <a:r>
              <a:rPr lang="en-GB" sz="2000">
                <a:solidFill>
                  <a:srgbClr val="ffffcc"/>
                </a:solidFill>
                <a:latin typeface="Tahoma"/>
              </a:rPr>
              <a:t>~0.5 mag</a:t>
            </a:r>
            <a:endParaRPr/>
          </a:p>
          <a:p>
            <a:pPr lvl="1">
              <a:lnSpc>
                <a:spcPct val="100000"/>
              </a:lnSpc>
              <a:buFont typeface="StarSymbol"/>
              <a:buChar char="l"/>
            </a:pPr>
            <a:r>
              <a:rPr lang="en-GB" sz="2200">
                <a:solidFill>
                  <a:srgbClr val="ffffcc"/>
                </a:solidFill>
                <a:latin typeface="Tahoma"/>
              </a:rPr>
              <a:t>Kortere periode</a:t>
            </a:r>
            <a:endParaRPr/>
          </a:p>
          <a:p>
            <a:pPr lvl="1">
              <a:lnSpc>
                <a:spcPct val="100000"/>
              </a:lnSpc>
              <a:buFont typeface="StarSymbol"/>
              <a:buChar char="l"/>
            </a:pPr>
            <a:r>
              <a:rPr lang="en-GB" sz="2200">
                <a:solidFill>
                  <a:srgbClr val="ffffcc"/>
                </a:solidFill>
                <a:latin typeface="Tahoma"/>
              </a:rPr>
              <a:t>Meer symmetrisch</a:t>
            </a:r>
            <a:endParaRPr/>
          </a:p>
        </p:txBody>
      </p:sp>
      <p:pic>
        <p:nvPicPr>
          <p:cNvPr descr="" id="97" name="Picture 1033"/>
          <p:cNvPicPr/>
          <p:nvPr/>
        </p:nvPicPr>
        <p:blipFill>
          <a:blip r:embed="rId1"/>
          <a:stretch>
            <a:fillRect/>
          </a:stretch>
        </p:blipFill>
        <p:spPr>
          <a:xfrm>
            <a:off x="4114800" y="1219320"/>
            <a:ext cx="4876200" cy="2742480"/>
          </a:xfrm>
          <a:prstGeom prst="rect">
            <a:avLst/>
          </a:prstGeom>
        </p:spPr>
      </p:pic>
      <p:pic>
        <p:nvPicPr>
          <p:cNvPr descr="" id="98" name="Picture 1034"/>
          <p:cNvPicPr/>
          <p:nvPr/>
        </p:nvPicPr>
        <p:blipFill>
          <a:blip r:embed="rId2"/>
          <a:stretch>
            <a:fillRect/>
          </a:stretch>
        </p:blipFill>
        <p:spPr>
          <a:xfrm>
            <a:off x="4114800" y="3657600"/>
            <a:ext cx="4876200" cy="2742480"/>
          </a:xfrm>
          <a:prstGeom prst="rect">
            <a:avLst/>
          </a:prstGeom>
        </p:spPr>
      </p:pic>
    </p:spTree>
  </p:cSld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CustomShape 1"/>
          <p:cNvSpPr/>
          <p:nvPr/>
        </p:nvSpPr>
        <p:spPr>
          <a:xfrm>
            <a:off x="0" y="0"/>
            <a:ext cx="11796480" cy="1179648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r>
              <a:rPr lang="en-GB" sz="2400">
                <a:solidFill>
                  <a:srgbClr val="ffffcc"/>
                </a:solidFill>
                <a:latin typeface="Times New Roman"/>
              </a:rPr>
              <a:t>Hove, 15 juni 2013</a:t>
            </a:r>
            <a:endParaRPr/>
          </a:p>
        </p:txBody>
      </p:sp>
      <p:sp>
        <p:nvSpPr>
          <p:cNvPr id="100" name="CustomShape 2"/>
          <p:cNvSpPr/>
          <p:nvPr/>
        </p:nvSpPr>
        <p:spPr>
          <a:xfrm>
            <a:off x="0" y="0"/>
            <a:ext cx="11796480" cy="1179648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4161D101-01B1-4151-B181-2131D1C15181}" type="slidenum">
              <a:rPr lang="en-GB" sz="2400">
                <a:solidFill>
                  <a:srgbClr val="ffffcc"/>
                </a:solidFill>
                <a:latin typeface="Times New Roman"/>
              </a:rPr>
              <a:t>&lt;getal&gt;</a:t>
            </a:fld>
            <a:endParaRPr/>
          </a:p>
        </p:txBody>
      </p:sp>
      <p:sp>
        <p:nvSpPr>
          <p:cNvPr id="101" name="CustomShape 3"/>
          <p:cNvSpPr/>
          <p:nvPr/>
        </p:nvSpPr>
        <p:spPr>
          <a:xfrm>
            <a:off x="0" y="0"/>
            <a:ext cx="11796480" cy="11796480"/>
          </a:xfrm>
          <a:prstGeom prst="rect">
            <a:avLst/>
          </a:prstGeom>
        </p:spPr>
        <p:txBody>
          <a:bodyPr bIns="45000" lIns="90000" rIns="90000" tIns="45000"/>
          <a:p>
            <a:pPr algn="ctr">
              <a:lnSpc>
                <a:spcPct val="100000"/>
              </a:lnSpc>
            </a:pPr>
            <a:r>
              <a:rPr lang="en-GB" sz="2400">
                <a:solidFill>
                  <a:srgbClr val="ffffcc"/>
                </a:solidFill>
                <a:latin typeface="Times New Roman"/>
              </a:rPr>
              <a:t>VVS Werkgroep Veranderlijke Sterren</a:t>
            </a:r>
            <a:endParaRPr/>
          </a:p>
        </p:txBody>
      </p:sp>
      <p:sp>
        <p:nvSpPr>
          <p:cNvPr id="102" name="CustomShape 4"/>
          <p:cNvSpPr/>
          <p:nvPr/>
        </p:nvSpPr>
        <p:spPr>
          <a:xfrm>
            <a:off x="685800" y="380880"/>
            <a:ext cx="7771680" cy="608760"/>
          </a:xfrm>
          <a:prstGeom prst="rect">
            <a:avLst/>
          </a:prstGeom>
        </p:spPr>
        <p:txBody>
          <a:bodyPr anchor="b" bIns="46080" lIns="92160" rIns="92160" tIns="46080"/>
          <a:p>
            <a:pPr>
              <a:lnSpc>
                <a:spcPct val="100000"/>
              </a:lnSpc>
            </a:pPr>
            <a:r>
              <a:rPr lang="en-GB" sz="2800">
                <a:solidFill>
                  <a:srgbClr val="ffcc66"/>
                </a:solidFill>
                <a:latin typeface="Tahoma"/>
              </a:rPr>
              <a:t>Pulsaties in fundamentele mode</a:t>
            </a:r>
            <a:endParaRPr/>
          </a:p>
        </p:txBody>
      </p:sp>
      <p:sp>
        <p:nvSpPr>
          <p:cNvPr id="103" name="CustomShape 5"/>
          <p:cNvSpPr/>
          <p:nvPr/>
        </p:nvSpPr>
        <p:spPr>
          <a:xfrm>
            <a:off x="685800" y="1219320"/>
            <a:ext cx="4037760" cy="4952160"/>
          </a:xfrm>
          <a:prstGeom prst="rect">
            <a:avLst/>
          </a:prstGeom>
        </p:spPr>
        <p:txBody>
          <a:bodyPr bIns="46080" lIns="92160" rIns="92160" tIns="46080"/>
          <a:p>
            <a:pPr>
              <a:lnSpc>
                <a:spcPct val="100000"/>
              </a:lnSpc>
              <a:buFont typeface="StarSymbol"/>
              <a:buChar char="l"/>
            </a:pPr>
            <a:r>
              <a:rPr lang="en-GB" sz="2400">
                <a:solidFill>
                  <a:srgbClr val="ffffcc"/>
                </a:solidFill>
                <a:latin typeface="Tahoma"/>
              </a:rPr>
              <a:t>Radiale/sferische pulsatie</a:t>
            </a:r>
            <a:endParaRPr/>
          </a:p>
          <a:p>
            <a:pPr>
              <a:lnSpc>
                <a:spcPct val="100000"/>
              </a:lnSpc>
              <a:buFont typeface="StarSymbol"/>
              <a:buChar char="l"/>
            </a:pPr>
            <a:r>
              <a:rPr lang="en-GB" sz="2400">
                <a:solidFill>
                  <a:srgbClr val="ffffcc"/>
                </a:solidFill>
                <a:latin typeface="Tahoma"/>
              </a:rPr>
              <a:t>Alle lagen in de ster bewegen in dezelfde richting</a:t>
            </a:r>
            <a:endParaRPr/>
          </a:p>
          <a:p>
            <a:pPr>
              <a:lnSpc>
                <a:spcPct val="100000"/>
              </a:lnSpc>
              <a:buFont typeface="StarSymbol"/>
              <a:buChar char="l"/>
            </a:pPr>
            <a:r>
              <a:rPr lang="en-GB" sz="2400">
                <a:solidFill>
                  <a:srgbClr val="ffffcc"/>
                </a:solidFill>
                <a:latin typeface="Tahoma"/>
              </a:rPr>
              <a:t>Geen “knopen” in de ster</a:t>
            </a:r>
            <a:endParaRPr/>
          </a:p>
          <a:p>
            <a:pPr>
              <a:lnSpc>
                <a:spcPct val="100000"/>
              </a:lnSpc>
              <a:buFont typeface="StarSymbol"/>
              <a:buChar char="l"/>
            </a:pPr>
            <a:r>
              <a:rPr lang="en-GB" sz="2400">
                <a:solidFill>
                  <a:srgbClr val="ffffcc"/>
                </a:solidFill>
                <a:latin typeface="Tahoma"/>
              </a:rPr>
              <a:t>Eigenlijk bewegen enkel de buitenste lagen</a:t>
            </a:r>
            <a:endParaRPr/>
          </a:p>
        </p:txBody>
      </p:sp>
      <p:pic>
        <p:nvPicPr>
          <p:cNvPr descr="" id="104" name="Picture 1030"/>
          <p:cNvPicPr/>
          <p:nvPr/>
        </p:nvPicPr>
        <p:blipFill>
          <a:blip r:embed="rId1"/>
          <a:stretch>
            <a:fillRect/>
          </a:stretch>
        </p:blipFill>
        <p:spPr>
          <a:xfrm>
            <a:off x="4662360" y="1766880"/>
            <a:ext cx="4404600" cy="4404600"/>
          </a:xfrm>
          <a:prstGeom prst="rect">
            <a:avLst/>
          </a:prstGeom>
        </p:spPr>
      </p:pic>
      <p:pic>
        <p:nvPicPr>
          <p:cNvPr descr="" id="105" name="Picture 1033"/>
          <p:cNvPicPr/>
          <p:nvPr/>
        </p:nvPicPr>
        <p:blipFill>
          <a:blip r:embed="rId2"/>
          <a:stretch>
            <a:fillRect/>
          </a:stretch>
        </p:blipFill>
        <p:spPr>
          <a:xfrm>
            <a:off x="1162800" y="4340160"/>
            <a:ext cx="3256200" cy="1831320"/>
          </a:xfrm>
          <a:prstGeom prst="rect">
            <a:avLst/>
          </a:prstGeom>
        </p:spPr>
      </p:pic>
      <p:pic>
        <p:nvPicPr>
          <p:cNvPr descr="" id="106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6324480" y="127080"/>
            <a:ext cx="2133000" cy="1599480"/>
          </a:xfrm>
          <a:prstGeom prst="rect">
            <a:avLst/>
          </a:prstGeom>
        </p:spPr>
      </p:pic>
    </p:spTree>
  </p:cSld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CustomShape 1"/>
          <p:cNvSpPr/>
          <p:nvPr/>
        </p:nvSpPr>
        <p:spPr>
          <a:xfrm>
            <a:off x="0" y="0"/>
            <a:ext cx="11796480" cy="1179648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r>
              <a:rPr lang="en-GB" sz="2400">
                <a:solidFill>
                  <a:srgbClr val="ffffcc"/>
                </a:solidFill>
                <a:latin typeface="Times New Roman"/>
              </a:rPr>
              <a:t>Hove, 15 juni 2013</a:t>
            </a:r>
            <a:endParaRPr/>
          </a:p>
        </p:txBody>
      </p:sp>
      <p:sp>
        <p:nvSpPr>
          <p:cNvPr id="108" name="CustomShape 2"/>
          <p:cNvSpPr/>
          <p:nvPr/>
        </p:nvSpPr>
        <p:spPr>
          <a:xfrm>
            <a:off x="0" y="0"/>
            <a:ext cx="11796480" cy="1179648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1161B121-E1A1-41A1-B1B1-6151D151D121}" type="slidenum">
              <a:rPr lang="en-GB" sz="2400">
                <a:solidFill>
                  <a:srgbClr val="ffffcc"/>
                </a:solidFill>
                <a:latin typeface="Times New Roman"/>
              </a:rPr>
              <a:t>&lt;getal&gt;</a:t>
            </a:fld>
            <a:endParaRPr/>
          </a:p>
        </p:txBody>
      </p:sp>
      <p:sp>
        <p:nvSpPr>
          <p:cNvPr id="109" name="CustomShape 3"/>
          <p:cNvSpPr/>
          <p:nvPr/>
        </p:nvSpPr>
        <p:spPr>
          <a:xfrm>
            <a:off x="0" y="0"/>
            <a:ext cx="11796480" cy="11796480"/>
          </a:xfrm>
          <a:prstGeom prst="rect">
            <a:avLst/>
          </a:prstGeom>
        </p:spPr>
        <p:txBody>
          <a:bodyPr bIns="45000" lIns="90000" rIns="90000" tIns="45000"/>
          <a:p>
            <a:pPr algn="ctr">
              <a:lnSpc>
                <a:spcPct val="100000"/>
              </a:lnSpc>
            </a:pPr>
            <a:r>
              <a:rPr lang="en-GB" sz="2400">
                <a:solidFill>
                  <a:srgbClr val="ffffcc"/>
                </a:solidFill>
                <a:latin typeface="Times New Roman"/>
              </a:rPr>
              <a:t>VVS Werkgroep Veranderlijke Sterren</a:t>
            </a:r>
            <a:endParaRPr/>
          </a:p>
        </p:txBody>
      </p:sp>
      <p:sp>
        <p:nvSpPr>
          <p:cNvPr id="110" name="CustomShape 4"/>
          <p:cNvSpPr/>
          <p:nvPr/>
        </p:nvSpPr>
        <p:spPr>
          <a:xfrm>
            <a:off x="685800" y="380880"/>
            <a:ext cx="7771680" cy="532800"/>
          </a:xfrm>
          <a:prstGeom prst="rect">
            <a:avLst/>
          </a:prstGeom>
        </p:spPr>
        <p:txBody>
          <a:bodyPr anchor="b" bIns="46080" lIns="92160" rIns="92160" tIns="46080"/>
          <a:p>
            <a:pPr>
              <a:lnSpc>
                <a:spcPct val="100000"/>
              </a:lnSpc>
            </a:pPr>
            <a:r>
              <a:rPr lang="en-GB" sz="2800">
                <a:solidFill>
                  <a:srgbClr val="ffcc66"/>
                </a:solidFill>
                <a:latin typeface="Tahoma"/>
              </a:rPr>
              <a:t>Boventoon-pulsaties</a:t>
            </a:r>
            <a:endParaRPr/>
          </a:p>
        </p:txBody>
      </p:sp>
      <p:sp>
        <p:nvSpPr>
          <p:cNvPr id="111" name="CustomShape 5"/>
          <p:cNvSpPr/>
          <p:nvPr/>
        </p:nvSpPr>
        <p:spPr>
          <a:xfrm>
            <a:off x="685800" y="990720"/>
            <a:ext cx="4037760" cy="5409360"/>
          </a:xfrm>
          <a:prstGeom prst="rect">
            <a:avLst/>
          </a:prstGeom>
        </p:spPr>
        <p:txBody>
          <a:bodyPr bIns="46080" lIns="92160" rIns="92160" tIns="46080"/>
          <a:p>
            <a:pPr>
              <a:lnSpc>
                <a:spcPct val="100000"/>
              </a:lnSpc>
              <a:buFont typeface="StarSymbol"/>
              <a:buChar char="l"/>
            </a:pPr>
            <a:r>
              <a:rPr lang="en-GB" sz="2400">
                <a:solidFill>
                  <a:srgbClr val="ffffcc"/>
                </a:solidFill>
                <a:latin typeface="Tahoma"/>
              </a:rPr>
              <a:t>Radiale pulsaties</a:t>
            </a:r>
            <a:endParaRPr/>
          </a:p>
          <a:p>
            <a:pPr>
              <a:lnSpc>
                <a:spcPct val="100000"/>
              </a:lnSpc>
              <a:buFont typeface="StarSymbol"/>
              <a:buChar char="l"/>
            </a:pPr>
            <a:r>
              <a:rPr lang="en-GB" sz="2400">
                <a:solidFill>
                  <a:srgbClr val="ffffcc"/>
                </a:solidFill>
                <a:latin typeface="Tahoma"/>
              </a:rPr>
              <a:t>Verschillende lagen kunnen in verschillende richtingen bewegen</a:t>
            </a:r>
            <a:endParaRPr/>
          </a:p>
          <a:p>
            <a:pPr>
              <a:lnSpc>
                <a:spcPct val="100000"/>
              </a:lnSpc>
              <a:buFont typeface="StarSymbol"/>
              <a:buChar char="l"/>
            </a:pPr>
            <a:r>
              <a:rPr lang="en-GB" sz="2400">
                <a:solidFill>
                  <a:srgbClr val="ffffcc"/>
                </a:solidFill>
                <a:latin typeface="Tahoma"/>
              </a:rPr>
              <a:t>Eén of meer “knopen” in de ster</a:t>
            </a:r>
            <a:endParaRPr/>
          </a:p>
          <a:p>
            <a:pPr>
              <a:lnSpc>
                <a:spcPct val="100000"/>
              </a:lnSpc>
            </a:pPr>
            <a:r>
              <a:rPr lang="en-GB" sz="2400">
                <a:solidFill>
                  <a:srgbClr val="ffffcc"/>
                </a:solidFill>
                <a:latin typeface="Tahoma"/>
              </a:rPr>
              <a:t>    </a:t>
            </a:r>
            <a:r>
              <a:rPr lang="en-GB" sz="2400">
                <a:solidFill>
                  <a:srgbClr val="ffffcc"/>
                </a:solidFill>
                <a:latin typeface="Tahoma"/>
              </a:rPr>
              <a:t>(lagen die niet bewegen)</a:t>
            </a:r>
            <a:endParaRPr/>
          </a:p>
          <a:p>
            <a:pPr>
              <a:lnSpc>
                <a:spcPct val="100000"/>
              </a:lnSpc>
              <a:buFont typeface="StarSymbol"/>
              <a:buChar char="l"/>
            </a:pPr>
            <a:r>
              <a:rPr lang="en-GB" sz="2400">
                <a:solidFill>
                  <a:srgbClr val="ffffcc"/>
                </a:solidFill>
                <a:latin typeface="Tahoma"/>
              </a:rPr>
              <a:t>Voorbeeld 1ste boventoon</a:t>
            </a:r>
            <a:endParaRPr/>
          </a:p>
        </p:txBody>
      </p:sp>
      <p:pic>
        <p:nvPicPr>
          <p:cNvPr descr="" id="112" name="Picture 5"/>
          <p:cNvPicPr/>
          <p:nvPr/>
        </p:nvPicPr>
        <p:blipFill>
          <a:blip r:embed="rId1"/>
          <a:stretch>
            <a:fillRect/>
          </a:stretch>
        </p:blipFill>
        <p:spPr>
          <a:xfrm>
            <a:off x="4648320" y="1843200"/>
            <a:ext cx="4404600" cy="4404600"/>
          </a:xfrm>
          <a:prstGeom prst="rect">
            <a:avLst/>
          </a:prstGeom>
        </p:spPr>
      </p:pic>
      <p:pic>
        <p:nvPicPr>
          <p:cNvPr descr="" id="113" name="Picture 1034"/>
          <p:cNvPicPr/>
          <p:nvPr/>
        </p:nvPicPr>
        <p:blipFill>
          <a:blip r:embed="rId2"/>
          <a:stretch>
            <a:fillRect/>
          </a:stretch>
        </p:blipFill>
        <p:spPr>
          <a:xfrm>
            <a:off x="1227600" y="4495680"/>
            <a:ext cx="3115080" cy="1751760"/>
          </a:xfrm>
          <a:prstGeom prst="rect">
            <a:avLst/>
          </a:prstGeom>
        </p:spPr>
      </p:pic>
      <p:pic>
        <p:nvPicPr>
          <p:cNvPr descr="" id="114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6324480" y="152280"/>
            <a:ext cx="2133000" cy="1599480"/>
          </a:xfrm>
          <a:prstGeom prst="rect">
            <a:avLst/>
          </a:prstGeom>
        </p:spPr>
      </p:pic>
    </p:spTree>
  </p:cSld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CustomShape 1"/>
          <p:cNvSpPr/>
          <p:nvPr/>
        </p:nvSpPr>
        <p:spPr>
          <a:xfrm>
            <a:off x="727560" y="228600"/>
            <a:ext cx="7771680" cy="761400"/>
          </a:xfrm>
          <a:prstGeom prst="rect">
            <a:avLst/>
          </a:prstGeom>
        </p:spPr>
        <p:txBody>
          <a:bodyPr anchor="b" bIns="46080" lIns="92160" rIns="92160" tIns="46080"/>
          <a:p>
            <a:pPr>
              <a:lnSpc>
                <a:spcPct val="100000"/>
              </a:lnSpc>
            </a:pPr>
            <a:r>
              <a:rPr lang="en-GB" sz="2800">
                <a:solidFill>
                  <a:srgbClr val="ffcc66"/>
                </a:solidFill>
                <a:latin typeface="Tahoma"/>
              </a:rPr>
              <a:t>3de type: RRd</a:t>
            </a:r>
            <a:endParaRPr/>
          </a:p>
        </p:txBody>
      </p:sp>
      <p:sp>
        <p:nvSpPr>
          <p:cNvPr id="116" name="CustomShape 2"/>
          <p:cNvSpPr/>
          <p:nvPr/>
        </p:nvSpPr>
        <p:spPr>
          <a:xfrm>
            <a:off x="685800" y="1143000"/>
            <a:ext cx="8061840" cy="5028480"/>
          </a:xfrm>
          <a:prstGeom prst="rect">
            <a:avLst/>
          </a:prstGeom>
        </p:spPr>
        <p:txBody>
          <a:bodyPr bIns="46080" lIns="92160" rIns="92160" tIns="46080"/>
          <a:p>
            <a:pPr>
              <a:lnSpc>
                <a:spcPct val="100000"/>
              </a:lnSpc>
              <a:buFont typeface="StarSymbol"/>
              <a:buChar char="l"/>
            </a:pPr>
            <a:r>
              <a:rPr lang="en-GB" sz="2400">
                <a:solidFill>
                  <a:srgbClr val="ffffcc"/>
                </a:solidFill>
                <a:latin typeface="Tahoma"/>
              </a:rPr>
              <a:t>Double-mode: combinatie van fundamentele en 1ste boventoon</a:t>
            </a:r>
            <a:endParaRPr/>
          </a:p>
          <a:p>
            <a:pPr>
              <a:lnSpc>
                <a:spcPct val="100000"/>
              </a:lnSpc>
              <a:buFont typeface="StarSymbol"/>
              <a:buChar char="l"/>
            </a:pPr>
            <a:r>
              <a:rPr lang="en-GB" sz="2400">
                <a:solidFill>
                  <a:srgbClr val="ffffcc"/>
                </a:solidFill>
                <a:latin typeface="Tahoma"/>
              </a:rPr>
              <a:t>10 jaar geleden: slechts 4 gekend in de Melkweg</a:t>
            </a:r>
            <a:endParaRPr/>
          </a:p>
          <a:p>
            <a:pPr>
              <a:lnSpc>
                <a:spcPct val="100000"/>
              </a:lnSpc>
              <a:buFont typeface="StarSymbol"/>
              <a:buChar char="l"/>
            </a:pPr>
            <a:r>
              <a:rPr lang="en-GB" sz="2400">
                <a:solidFill>
                  <a:srgbClr val="ffffcc"/>
                </a:solidFill>
                <a:latin typeface="Tahoma"/>
              </a:rPr>
              <a:t>Meeste waren gekend in bolhopen</a:t>
            </a:r>
            <a:endParaRPr/>
          </a:p>
          <a:p>
            <a:pPr>
              <a:lnSpc>
                <a:spcPct val="100000"/>
              </a:lnSpc>
              <a:buFont typeface="StarSymbol"/>
              <a:buChar char="l"/>
            </a:pPr>
            <a:r>
              <a:rPr lang="en-GB" sz="2400">
                <a:solidFill>
                  <a:srgbClr val="ffffcc"/>
                </a:solidFill>
                <a:latin typeface="Tahoma"/>
              </a:rPr>
              <a:t>Nu: 200-tal gekend, dankzij ASAS, NSVS, ...</a:t>
            </a:r>
            <a:endParaRPr/>
          </a:p>
          <a:p>
            <a:pPr>
              <a:lnSpc>
                <a:spcPct val="100000"/>
              </a:lnSpc>
              <a:buFont typeface="StarSymbol"/>
              <a:buChar char="l"/>
            </a:pPr>
            <a:r>
              <a:rPr lang="en-GB" sz="2400">
                <a:solidFill>
                  <a:srgbClr val="ffffcc"/>
                </a:solidFill>
                <a:latin typeface="Tahoma"/>
              </a:rPr>
              <a:t>OGLE: Veel meer in LMC (~1000) en SMC (~250)</a:t>
            </a:r>
            <a:endParaRPr/>
          </a:p>
          <a:p>
            <a:pPr>
              <a:lnSpc>
                <a:spcPct val="100000"/>
              </a:lnSpc>
              <a:buFont typeface="StarSymbol"/>
              <a:buChar char="l"/>
            </a:pPr>
            <a:r>
              <a:rPr lang="en-GB" sz="2400">
                <a:solidFill>
                  <a:srgbClr val="ffffcc"/>
                </a:solidFill>
                <a:latin typeface="Tahoma"/>
              </a:rPr>
              <a:t>Nog veel te ontdekken in de Melkweg?</a:t>
            </a:r>
            <a:endParaRPr/>
          </a:p>
        </p:txBody>
      </p:sp>
      <p:sp>
        <p:nvSpPr>
          <p:cNvPr id="117" name="CustomShape 3"/>
          <p:cNvSpPr/>
          <p:nvPr/>
        </p:nvSpPr>
        <p:spPr>
          <a:xfrm>
            <a:off x="0" y="0"/>
            <a:ext cx="11796480" cy="1179648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r>
              <a:rPr lang="en-GB" sz="2400">
                <a:solidFill>
                  <a:srgbClr val="ffffcc"/>
                </a:solidFill>
                <a:latin typeface="Times New Roman"/>
              </a:rPr>
              <a:t>Hove, 15 juni 2013</a:t>
            </a:r>
            <a:endParaRPr/>
          </a:p>
        </p:txBody>
      </p:sp>
      <p:sp>
        <p:nvSpPr>
          <p:cNvPr id="118" name="CustomShape 4"/>
          <p:cNvSpPr/>
          <p:nvPr/>
        </p:nvSpPr>
        <p:spPr>
          <a:xfrm>
            <a:off x="0" y="0"/>
            <a:ext cx="11796480" cy="1179648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317161B1-A181-4141-91D1-01B171719181}" type="slidenum">
              <a:rPr lang="en-GB" sz="2400">
                <a:solidFill>
                  <a:srgbClr val="ffffcc"/>
                </a:solidFill>
                <a:latin typeface="Times New Roman"/>
              </a:rPr>
              <a:t>&lt;getal&gt;</a:t>
            </a:fld>
            <a:endParaRPr/>
          </a:p>
        </p:txBody>
      </p:sp>
      <p:sp>
        <p:nvSpPr>
          <p:cNvPr id="119" name="CustomShape 5"/>
          <p:cNvSpPr/>
          <p:nvPr/>
        </p:nvSpPr>
        <p:spPr>
          <a:xfrm>
            <a:off x="0" y="0"/>
            <a:ext cx="11796480" cy="11796480"/>
          </a:xfrm>
          <a:prstGeom prst="rect">
            <a:avLst/>
          </a:prstGeom>
        </p:spPr>
        <p:txBody>
          <a:bodyPr bIns="45000" lIns="90000" rIns="90000" tIns="45000"/>
          <a:p>
            <a:pPr algn="ctr">
              <a:lnSpc>
                <a:spcPct val="100000"/>
              </a:lnSpc>
            </a:pPr>
            <a:r>
              <a:rPr lang="en-GB" sz="2400">
                <a:solidFill>
                  <a:srgbClr val="ffffcc"/>
                </a:solidFill>
                <a:latin typeface="Times New Roman"/>
              </a:rPr>
              <a:t>VVS Werkgroep Veranderlijke Sterren</a:t>
            </a:r>
            <a:endParaRPr/>
          </a:p>
        </p:txBody>
      </p:sp>
      <p:pic>
        <p:nvPicPr>
          <p:cNvPr descr="" id="120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5867280" y="4267080"/>
            <a:ext cx="2880000" cy="2052000"/>
          </a:xfrm>
          <a:prstGeom prst="rect">
            <a:avLst/>
          </a:prstGeom>
        </p:spPr>
      </p:pic>
    </p:spTree>
  </p:cSld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CustomShape 1"/>
          <p:cNvSpPr/>
          <p:nvPr/>
        </p:nvSpPr>
        <p:spPr>
          <a:xfrm>
            <a:off x="0" y="0"/>
            <a:ext cx="11796480" cy="1179648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r>
              <a:rPr lang="en-GB" sz="2400">
                <a:solidFill>
                  <a:srgbClr val="ffffcc"/>
                </a:solidFill>
                <a:latin typeface="Times New Roman"/>
              </a:rPr>
              <a:t>Hove, 15 juni 2013</a:t>
            </a:r>
            <a:endParaRPr/>
          </a:p>
        </p:txBody>
      </p:sp>
      <p:sp>
        <p:nvSpPr>
          <p:cNvPr id="122" name="CustomShape 2"/>
          <p:cNvSpPr/>
          <p:nvPr/>
        </p:nvSpPr>
        <p:spPr>
          <a:xfrm>
            <a:off x="0" y="0"/>
            <a:ext cx="11796480" cy="1179648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8111A101-3101-41B1-91A1-51C1518161A1}" type="slidenum">
              <a:rPr lang="en-GB" sz="2400">
                <a:solidFill>
                  <a:srgbClr val="ffffcc"/>
                </a:solidFill>
                <a:latin typeface="Times New Roman"/>
              </a:rPr>
              <a:t>&lt;getal&gt;</a:t>
            </a:fld>
            <a:endParaRPr/>
          </a:p>
        </p:txBody>
      </p:sp>
      <p:sp>
        <p:nvSpPr>
          <p:cNvPr id="123" name="CustomShape 3"/>
          <p:cNvSpPr/>
          <p:nvPr/>
        </p:nvSpPr>
        <p:spPr>
          <a:xfrm>
            <a:off x="0" y="0"/>
            <a:ext cx="11796480" cy="11796480"/>
          </a:xfrm>
          <a:prstGeom prst="rect">
            <a:avLst/>
          </a:prstGeom>
        </p:spPr>
        <p:txBody>
          <a:bodyPr bIns="45000" lIns="90000" rIns="90000" tIns="45000"/>
          <a:p>
            <a:pPr algn="ctr">
              <a:lnSpc>
                <a:spcPct val="100000"/>
              </a:lnSpc>
            </a:pPr>
            <a:r>
              <a:rPr lang="en-GB" sz="2400">
                <a:solidFill>
                  <a:srgbClr val="ffffcc"/>
                </a:solidFill>
                <a:latin typeface="Times New Roman"/>
              </a:rPr>
              <a:t>VVS Werkgroep Veranderlijke Sterren</a:t>
            </a:r>
            <a:endParaRPr/>
          </a:p>
        </p:txBody>
      </p:sp>
      <p:sp>
        <p:nvSpPr>
          <p:cNvPr id="124" name="CustomShape 4"/>
          <p:cNvSpPr/>
          <p:nvPr/>
        </p:nvSpPr>
        <p:spPr>
          <a:xfrm>
            <a:off x="685800" y="380880"/>
            <a:ext cx="7771680" cy="837360"/>
          </a:xfrm>
          <a:prstGeom prst="rect">
            <a:avLst/>
          </a:prstGeom>
        </p:spPr>
        <p:txBody>
          <a:bodyPr anchor="b" bIns="46080" lIns="92160" rIns="92160" tIns="46080"/>
          <a:p>
            <a:pPr>
              <a:lnSpc>
                <a:spcPct val="100000"/>
              </a:lnSpc>
            </a:pPr>
            <a:r>
              <a:rPr lang="en-GB" sz="2800">
                <a:solidFill>
                  <a:srgbClr val="ffcc66"/>
                </a:solidFill>
                <a:latin typeface="Tahoma"/>
              </a:rPr>
              <a:t>Double-Mode pulsaties</a:t>
            </a:r>
            <a:endParaRPr/>
          </a:p>
        </p:txBody>
      </p:sp>
      <p:sp>
        <p:nvSpPr>
          <p:cNvPr id="125" name="CustomShape 5"/>
          <p:cNvSpPr/>
          <p:nvPr/>
        </p:nvSpPr>
        <p:spPr>
          <a:xfrm>
            <a:off x="685800" y="1676520"/>
            <a:ext cx="3961800" cy="4494960"/>
          </a:xfrm>
          <a:prstGeom prst="rect">
            <a:avLst/>
          </a:prstGeom>
        </p:spPr>
        <p:txBody>
          <a:bodyPr bIns="46080" lIns="92160" rIns="92160" tIns="46080"/>
          <a:p>
            <a:pPr>
              <a:lnSpc>
                <a:spcPct val="100000"/>
              </a:lnSpc>
              <a:buFont typeface="StarSymbol"/>
              <a:buChar char="l"/>
            </a:pPr>
            <a:r>
              <a:rPr lang="en-GB" sz="2400">
                <a:solidFill>
                  <a:srgbClr val="ffffcc"/>
                </a:solidFill>
                <a:latin typeface="Tahoma"/>
              </a:rPr>
              <a:t>Two stabiele radiale pulsatie-modes</a:t>
            </a:r>
            <a:endParaRPr/>
          </a:p>
          <a:p>
            <a:pPr>
              <a:lnSpc>
                <a:spcPct val="100000"/>
              </a:lnSpc>
              <a:buFont typeface="StarSymbol"/>
              <a:buChar char="l"/>
            </a:pPr>
            <a:r>
              <a:rPr lang="en-GB" sz="2400">
                <a:solidFill>
                  <a:srgbClr val="ffffcc"/>
                </a:solidFill>
                <a:latin typeface="Tahoma"/>
              </a:rPr>
              <a:t>+ Lineaire combinaties van die 2 modes</a:t>
            </a:r>
            <a:endParaRPr/>
          </a:p>
          <a:p>
            <a:pPr>
              <a:lnSpc>
                <a:spcPct val="100000"/>
              </a:lnSpc>
              <a:buFont typeface="StarSymbol"/>
              <a:buChar char="l"/>
            </a:pPr>
            <a:r>
              <a:rPr lang="en-GB" sz="2400">
                <a:solidFill>
                  <a:srgbClr val="ffffcc"/>
                </a:solidFill>
                <a:latin typeface="Tahoma"/>
              </a:rPr>
              <a:t>Belangrijke objecten voor pulsatietheorieën (de 2 modes kunnen slechts in beperkt aantal gevallen samen voorkomen)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pic>
        <p:nvPicPr>
          <p:cNvPr descr="" id="126" name="Picture 1028"/>
          <p:cNvPicPr/>
          <p:nvPr/>
        </p:nvPicPr>
        <p:blipFill>
          <a:blip r:embed="rId1"/>
          <a:stretch>
            <a:fillRect/>
          </a:stretch>
        </p:blipFill>
        <p:spPr>
          <a:xfrm>
            <a:off x="4586400" y="1828800"/>
            <a:ext cx="4404600" cy="4404600"/>
          </a:xfrm>
          <a:prstGeom prst="rect">
            <a:avLst/>
          </a:prstGeom>
        </p:spPr>
      </p:pic>
      <p:pic>
        <p:nvPicPr>
          <p:cNvPr descr="" id="127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6400800" y="152280"/>
            <a:ext cx="2133000" cy="1599480"/>
          </a:xfrm>
          <a:prstGeom prst="rect">
            <a:avLst/>
          </a:prstGeom>
        </p:spPr>
      </p:pic>
    </p:spTree>
  </p:cSld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CustomShape 1"/>
          <p:cNvSpPr/>
          <p:nvPr/>
        </p:nvSpPr>
        <p:spPr>
          <a:xfrm>
            <a:off x="0" y="0"/>
            <a:ext cx="11796480" cy="1179648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r>
              <a:rPr lang="en-GB" sz="2400">
                <a:solidFill>
                  <a:srgbClr val="ffffcc"/>
                </a:solidFill>
                <a:latin typeface="Times New Roman"/>
              </a:rPr>
              <a:t>Hove, 15 juni 2013</a:t>
            </a:r>
            <a:endParaRPr/>
          </a:p>
        </p:txBody>
      </p:sp>
      <p:sp>
        <p:nvSpPr>
          <p:cNvPr id="129" name="CustomShape 2"/>
          <p:cNvSpPr/>
          <p:nvPr/>
        </p:nvSpPr>
        <p:spPr>
          <a:xfrm>
            <a:off x="0" y="0"/>
            <a:ext cx="11796480" cy="1179648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2171C191-61A1-4101-B151-B161B12141F1}" type="slidenum">
              <a:rPr lang="en-GB" sz="2400">
                <a:solidFill>
                  <a:srgbClr val="ffffcc"/>
                </a:solidFill>
                <a:latin typeface="Times New Roman"/>
              </a:rPr>
              <a:t>&lt;getal&gt;</a:t>
            </a:fld>
            <a:endParaRPr/>
          </a:p>
        </p:txBody>
      </p:sp>
      <p:sp>
        <p:nvSpPr>
          <p:cNvPr id="130" name="CustomShape 3"/>
          <p:cNvSpPr/>
          <p:nvPr/>
        </p:nvSpPr>
        <p:spPr>
          <a:xfrm>
            <a:off x="0" y="0"/>
            <a:ext cx="11796480" cy="11796480"/>
          </a:xfrm>
          <a:prstGeom prst="rect">
            <a:avLst/>
          </a:prstGeom>
        </p:spPr>
        <p:txBody>
          <a:bodyPr bIns="45000" lIns="90000" rIns="90000" tIns="45000"/>
          <a:p>
            <a:pPr algn="ctr">
              <a:lnSpc>
                <a:spcPct val="100000"/>
              </a:lnSpc>
            </a:pPr>
            <a:r>
              <a:rPr lang="en-GB" sz="2400">
                <a:solidFill>
                  <a:srgbClr val="ffffcc"/>
                </a:solidFill>
                <a:latin typeface="Times New Roman"/>
              </a:rPr>
              <a:t>VVS Werkgroep Veranderlijke Sterren</a:t>
            </a:r>
            <a:endParaRPr/>
          </a:p>
        </p:txBody>
      </p:sp>
      <p:sp>
        <p:nvSpPr>
          <p:cNvPr id="131" name="CustomShape 4"/>
          <p:cNvSpPr/>
          <p:nvPr/>
        </p:nvSpPr>
        <p:spPr>
          <a:xfrm>
            <a:off x="685800" y="380880"/>
            <a:ext cx="7771680" cy="837360"/>
          </a:xfrm>
          <a:prstGeom prst="rect">
            <a:avLst/>
          </a:prstGeom>
        </p:spPr>
        <p:txBody>
          <a:bodyPr anchor="b" bIns="46080" lIns="92160" rIns="92160" tIns="46080"/>
          <a:p>
            <a:pPr>
              <a:lnSpc>
                <a:spcPct val="100000"/>
              </a:lnSpc>
            </a:pPr>
            <a:r>
              <a:rPr lang="en-GB" sz="2800">
                <a:solidFill>
                  <a:srgbClr val="ffcc66"/>
                </a:solidFill>
                <a:latin typeface="Tahoma"/>
              </a:rPr>
              <a:t>RRd: Lichtcurve</a:t>
            </a:r>
            <a:endParaRPr/>
          </a:p>
        </p:txBody>
      </p:sp>
      <p:pic>
        <p:nvPicPr>
          <p:cNvPr descr="" id="132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213480" y="1600200"/>
            <a:ext cx="8777520" cy="4571280"/>
          </a:xfrm>
          <a:prstGeom prst="rect">
            <a:avLst/>
          </a:prstGeom>
        </p:spPr>
      </p:pic>
    </p:spTree>
  </p:cSld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CustomShape 1"/>
          <p:cNvSpPr/>
          <p:nvPr/>
        </p:nvSpPr>
        <p:spPr>
          <a:xfrm>
            <a:off x="0" y="0"/>
            <a:ext cx="11796480" cy="1179648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r>
              <a:rPr lang="en-GB" sz="2400">
                <a:solidFill>
                  <a:srgbClr val="ffffcc"/>
                </a:solidFill>
                <a:latin typeface="Times New Roman"/>
              </a:rPr>
              <a:t>Hove, 15 juni 2013</a:t>
            </a:r>
            <a:endParaRPr/>
          </a:p>
        </p:txBody>
      </p:sp>
      <p:sp>
        <p:nvSpPr>
          <p:cNvPr id="134" name="CustomShape 2"/>
          <p:cNvSpPr/>
          <p:nvPr/>
        </p:nvSpPr>
        <p:spPr>
          <a:xfrm>
            <a:off x="0" y="0"/>
            <a:ext cx="11796480" cy="1179648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51818101-F1F1-4161-B171-C1B1C171D1D1}" type="slidenum">
              <a:rPr lang="en-GB" sz="2400">
                <a:solidFill>
                  <a:srgbClr val="ffffcc"/>
                </a:solidFill>
                <a:latin typeface="Times New Roman"/>
              </a:rPr>
              <a:t>&lt;getal&gt;</a:t>
            </a:fld>
            <a:endParaRPr/>
          </a:p>
        </p:txBody>
      </p:sp>
      <p:sp>
        <p:nvSpPr>
          <p:cNvPr id="135" name="CustomShape 3"/>
          <p:cNvSpPr/>
          <p:nvPr/>
        </p:nvSpPr>
        <p:spPr>
          <a:xfrm>
            <a:off x="0" y="0"/>
            <a:ext cx="11796480" cy="11796480"/>
          </a:xfrm>
          <a:prstGeom prst="rect">
            <a:avLst/>
          </a:prstGeom>
        </p:spPr>
        <p:txBody>
          <a:bodyPr bIns="45000" lIns="90000" rIns="90000" tIns="45000"/>
          <a:p>
            <a:pPr algn="ctr">
              <a:lnSpc>
                <a:spcPct val="100000"/>
              </a:lnSpc>
            </a:pPr>
            <a:r>
              <a:rPr lang="en-GB" sz="2400">
                <a:solidFill>
                  <a:srgbClr val="ffffcc"/>
                </a:solidFill>
                <a:latin typeface="Times New Roman"/>
              </a:rPr>
              <a:t>VVS Werkgroep Veranderlijke Sterren</a:t>
            </a:r>
            <a:endParaRPr/>
          </a:p>
        </p:txBody>
      </p:sp>
      <p:sp>
        <p:nvSpPr>
          <p:cNvPr id="136" name="CustomShape 4"/>
          <p:cNvSpPr/>
          <p:nvPr/>
        </p:nvSpPr>
        <p:spPr>
          <a:xfrm>
            <a:off x="576360" y="228600"/>
            <a:ext cx="7771680" cy="608760"/>
          </a:xfrm>
          <a:prstGeom prst="rect">
            <a:avLst/>
          </a:prstGeom>
        </p:spPr>
        <p:txBody>
          <a:bodyPr anchor="b" bIns="46080" lIns="92160" rIns="92160" tIns="46080"/>
          <a:p>
            <a:pPr>
              <a:lnSpc>
                <a:spcPct val="100000"/>
              </a:lnSpc>
            </a:pPr>
            <a:r>
              <a:rPr lang="en-GB" sz="2800">
                <a:solidFill>
                  <a:srgbClr val="ffcc66"/>
                </a:solidFill>
                <a:latin typeface="Tahoma"/>
              </a:rPr>
              <a:t>“</a:t>
            </a:r>
            <a:r>
              <a:rPr lang="en-GB" sz="2800">
                <a:solidFill>
                  <a:srgbClr val="ffcc66"/>
                </a:solidFill>
                <a:latin typeface="Tahoma"/>
              </a:rPr>
              <a:t>Beat”-periode</a:t>
            </a:r>
            <a:endParaRPr/>
          </a:p>
        </p:txBody>
      </p:sp>
      <p:sp>
        <p:nvSpPr>
          <p:cNvPr id="137" name="CustomShape 5"/>
          <p:cNvSpPr/>
          <p:nvPr/>
        </p:nvSpPr>
        <p:spPr>
          <a:xfrm>
            <a:off x="685800" y="990720"/>
            <a:ext cx="7771680" cy="5180760"/>
          </a:xfrm>
          <a:prstGeom prst="rect">
            <a:avLst/>
          </a:prstGeom>
        </p:spPr>
        <p:txBody>
          <a:bodyPr bIns="46080" lIns="92160" rIns="92160" tIns="46080"/>
          <a:p>
            <a:pPr>
              <a:lnSpc>
                <a:spcPct val="100000"/>
              </a:lnSpc>
              <a:buFont typeface="StarSymbol"/>
              <a:buChar char="l"/>
            </a:pPr>
            <a:r>
              <a:rPr lang="en-GB" sz="2400">
                <a:solidFill>
                  <a:srgbClr val="ffffcc"/>
                </a:solidFill>
                <a:latin typeface="Tahoma"/>
              </a:rPr>
              <a:t>Double-mode Cepheids = “Beat” Cepheids</a:t>
            </a:r>
            <a:endParaRPr/>
          </a:p>
          <a:p>
            <a:pPr>
              <a:lnSpc>
                <a:spcPct val="100000"/>
              </a:lnSpc>
              <a:buFont typeface="StarSymbol"/>
              <a:buChar char="l"/>
            </a:pPr>
            <a:r>
              <a:rPr lang="en-GB" sz="2400">
                <a:solidFill>
                  <a:srgbClr val="ffffcc"/>
                </a:solidFill>
                <a:latin typeface="Tahoma"/>
              </a:rPr>
              <a:t>1/Beat periode = 1/Periode1 – 1/Periode2</a:t>
            </a:r>
            <a:endParaRPr/>
          </a:p>
          <a:p>
            <a:pPr>
              <a:lnSpc>
                <a:spcPct val="100000"/>
              </a:lnSpc>
              <a:buFont typeface="StarSymbol"/>
              <a:buChar char="l"/>
            </a:pPr>
            <a:r>
              <a:rPr lang="en-GB" sz="2400">
                <a:solidFill>
                  <a:srgbClr val="ffffcc"/>
                </a:solidFill>
                <a:latin typeface="Tahoma"/>
              </a:rPr>
              <a:t>Hoe dichter de periodes bij elkaar liggen, hoe langer de beat periode (cfr. Blazhko-effect)</a:t>
            </a:r>
            <a:endParaRPr/>
          </a:p>
        </p:txBody>
      </p:sp>
      <p:pic>
        <p:nvPicPr>
          <p:cNvPr descr="" id="138" name="Picture 5"/>
          <p:cNvPicPr/>
          <p:nvPr/>
        </p:nvPicPr>
        <p:blipFill>
          <a:blip r:embed="rId1"/>
          <a:stretch>
            <a:fillRect/>
          </a:stretch>
        </p:blipFill>
        <p:spPr>
          <a:xfrm>
            <a:off x="1523880" y="2743200"/>
            <a:ext cx="5876280" cy="3523680"/>
          </a:xfrm>
          <a:prstGeom prst="rect">
            <a:avLst/>
          </a:prstGeom>
        </p:spPr>
      </p:pic>
    </p:spTree>
  </p:cSld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CustomShape 1"/>
          <p:cNvSpPr/>
          <p:nvPr/>
        </p:nvSpPr>
        <p:spPr>
          <a:xfrm>
            <a:off x="0" y="0"/>
            <a:ext cx="11796480" cy="1179648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r>
              <a:rPr lang="en-GB" sz="2400">
                <a:solidFill>
                  <a:srgbClr val="ffffcc"/>
                </a:solidFill>
                <a:latin typeface="Times New Roman"/>
              </a:rPr>
              <a:t>Hove, 15 juni 2013</a:t>
            </a:r>
            <a:endParaRPr/>
          </a:p>
        </p:txBody>
      </p:sp>
      <p:sp>
        <p:nvSpPr>
          <p:cNvPr id="140" name="CustomShape 2"/>
          <p:cNvSpPr/>
          <p:nvPr/>
        </p:nvSpPr>
        <p:spPr>
          <a:xfrm>
            <a:off x="0" y="0"/>
            <a:ext cx="11796480" cy="1179648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61516171-4101-4131-9171-8181B1E191B1}" type="slidenum">
              <a:rPr lang="en-GB" sz="2400">
                <a:solidFill>
                  <a:srgbClr val="ffffcc"/>
                </a:solidFill>
                <a:latin typeface="Times New Roman"/>
              </a:rPr>
              <a:t>&lt;getal&gt;</a:t>
            </a:fld>
            <a:endParaRPr/>
          </a:p>
        </p:txBody>
      </p:sp>
      <p:sp>
        <p:nvSpPr>
          <p:cNvPr id="141" name="CustomShape 3"/>
          <p:cNvSpPr/>
          <p:nvPr/>
        </p:nvSpPr>
        <p:spPr>
          <a:xfrm>
            <a:off x="0" y="0"/>
            <a:ext cx="11796480" cy="11796480"/>
          </a:xfrm>
          <a:prstGeom prst="rect">
            <a:avLst/>
          </a:prstGeom>
        </p:spPr>
        <p:txBody>
          <a:bodyPr bIns="45000" lIns="90000" rIns="90000" tIns="45000"/>
          <a:p>
            <a:pPr algn="ctr">
              <a:lnSpc>
                <a:spcPct val="100000"/>
              </a:lnSpc>
            </a:pPr>
            <a:r>
              <a:rPr lang="en-GB" sz="2400">
                <a:solidFill>
                  <a:srgbClr val="ffffcc"/>
                </a:solidFill>
                <a:latin typeface="Times New Roman"/>
              </a:rPr>
              <a:t>VVS Werkgroep Veranderlijke Sterren</a:t>
            </a:r>
            <a:endParaRPr/>
          </a:p>
        </p:txBody>
      </p:sp>
      <p:sp>
        <p:nvSpPr>
          <p:cNvPr id="142" name="CustomShape 4"/>
          <p:cNvSpPr/>
          <p:nvPr/>
        </p:nvSpPr>
        <p:spPr>
          <a:xfrm>
            <a:off x="685800" y="228600"/>
            <a:ext cx="7771680" cy="761400"/>
          </a:xfrm>
          <a:prstGeom prst="rect">
            <a:avLst/>
          </a:prstGeom>
        </p:spPr>
        <p:txBody>
          <a:bodyPr anchor="ctr" bIns="46080" lIns="92160" rIns="92160" tIns="46080"/>
          <a:p>
            <a:pPr>
              <a:lnSpc>
                <a:spcPct val="100000"/>
              </a:lnSpc>
            </a:pPr>
            <a:r>
              <a:rPr lang="en-GB" sz="2800">
                <a:solidFill>
                  <a:srgbClr val="ffcc66"/>
                </a:solidFill>
                <a:latin typeface="Tahoma"/>
              </a:rPr>
              <a:t>Petersen-diagram</a:t>
            </a:r>
            <a:endParaRPr/>
          </a:p>
        </p:txBody>
      </p:sp>
      <p:sp>
        <p:nvSpPr>
          <p:cNvPr id="143" name="CustomShape 5"/>
          <p:cNvSpPr/>
          <p:nvPr/>
        </p:nvSpPr>
        <p:spPr>
          <a:xfrm>
            <a:off x="685800" y="990720"/>
            <a:ext cx="8228880" cy="4952160"/>
          </a:xfrm>
          <a:prstGeom prst="rect">
            <a:avLst/>
          </a:prstGeom>
        </p:spPr>
        <p:txBody>
          <a:bodyPr bIns="46080" lIns="92160" rIns="92160" tIns="46080"/>
          <a:p>
            <a:pPr>
              <a:lnSpc>
                <a:spcPct val="100000"/>
              </a:lnSpc>
              <a:buFont typeface="StarSymbol"/>
              <a:buChar char="l"/>
            </a:pPr>
            <a:r>
              <a:rPr lang="en-GB" sz="2400">
                <a:solidFill>
                  <a:srgbClr val="ffffcc"/>
                </a:solidFill>
                <a:latin typeface="Tahoma"/>
              </a:rPr>
              <a:t>Verhouding periode 1ste boventoon/fundamentele </a:t>
            </a:r>
            <a:endParaRPr/>
          </a:p>
          <a:p>
            <a:pPr>
              <a:lnSpc>
                <a:spcPct val="100000"/>
              </a:lnSpc>
              <a:buFont typeface="StarSymbol"/>
              <a:buChar char="l"/>
            </a:pPr>
            <a:r>
              <a:rPr lang="en-GB" sz="2400">
                <a:solidFill>
                  <a:srgbClr val="ffffcc"/>
                </a:solidFill>
                <a:latin typeface="Tahoma"/>
              </a:rPr>
              <a:t>“</a:t>
            </a:r>
            <a:r>
              <a:rPr lang="en-GB" sz="2400">
                <a:solidFill>
                  <a:srgbClr val="ffffcc"/>
                </a:solidFill>
                <a:latin typeface="Tahoma"/>
              </a:rPr>
              <a:t>Ruis” afhankelijk van massa/temperatuur/metalliciteit?</a:t>
            </a:r>
            <a:endParaRPr/>
          </a:p>
          <a:p>
            <a:pPr>
              <a:lnSpc>
                <a:spcPct val="100000"/>
              </a:lnSpc>
              <a:buFont typeface="StarSymbol"/>
              <a:buChar char="l"/>
            </a:pPr>
            <a:r>
              <a:rPr lang="en-GB" sz="2400">
                <a:solidFill>
                  <a:srgbClr val="ffffcc"/>
                </a:solidFill>
                <a:latin typeface="Tahoma"/>
              </a:rPr>
              <a:t>2 groepen in Melkweg?</a:t>
            </a:r>
            <a:endParaRPr/>
          </a:p>
        </p:txBody>
      </p:sp>
      <p:pic>
        <p:nvPicPr>
          <p:cNvPr descr="" id="144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2108160" y="2438280"/>
            <a:ext cx="5282640" cy="3961800"/>
          </a:xfrm>
          <a:prstGeom prst="rect">
            <a:avLst/>
          </a:prstGeom>
        </p:spPr>
      </p:pic>
    </p:spTree>
  </p:cSld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" id="145" name="Picture 6"/>
          <p:cNvPicPr/>
          <p:nvPr/>
        </p:nvPicPr>
        <p:blipFill>
          <a:blip r:embed="rId1"/>
          <a:stretch>
            <a:fillRect/>
          </a:stretch>
        </p:blipFill>
        <p:spPr>
          <a:xfrm>
            <a:off x="6172200" y="76320"/>
            <a:ext cx="2856960" cy="1132920"/>
          </a:xfrm>
          <a:prstGeom prst="rect">
            <a:avLst/>
          </a:prstGeom>
        </p:spPr>
      </p:pic>
      <p:sp>
        <p:nvSpPr>
          <p:cNvPr id="146" name="CustomShape 1"/>
          <p:cNvSpPr/>
          <p:nvPr/>
        </p:nvSpPr>
        <p:spPr>
          <a:xfrm>
            <a:off x="0" y="0"/>
            <a:ext cx="11796480" cy="1179648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318151A1-5111-4101-9141-B141A1A111D1}" type="slidenum">
              <a:rPr lang="en-GB" sz="2400">
                <a:solidFill>
                  <a:srgbClr val="ffffcc"/>
                </a:solidFill>
                <a:latin typeface="Times New Roman"/>
              </a:rPr>
              <a:t>&lt;getal&gt;</a:t>
            </a:fld>
            <a:endParaRPr/>
          </a:p>
        </p:txBody>
      </p:sp>
      <p:sp>
        <p:nvSpPr>
          <p:cNvPr id="147" name="CustomShape 2"/>
          <p:cNvSpPr/>
          <p:nvPr/>
        </p:nvSpPr>
        <p:spPr>
          <a:xfrm>
            <a:off x="685800" y="228600"/>
            <a:ext cx="7771680" cy="685080"/>
          </a:xfrm>
          <a:prstGeom prst="rect">
            <a:avLst/>
          </a:prstGeom>
        </p:spPr>
        <p:txBody>
          <a:bodyPr anchor="b" bIns="46080" lIns="92160" rIns="92160" tIns="46080"/>
          <a:p>
            <a:pPr>
              <a:lnSpc>
                <a:spcPct val="100000"/>
              </a:lnSpc>
            </a:pPr>
            <a:r>
              <a:rPr lang="en-GB" sz="2800">
                <a:solidFill>
                  <a:srgbClr val="ffcc66"/>
                </a:solidFill>
                <a:latin typeface="Tahoma"/>
              </a:rPr>
              <a:t>Catalina Real-time Transient Survey</a:t>
            </a:r>
            <a:endParaRPr/>
          </a:p>
        </p:txBody>
      </p:sp>
      <p:sp>
        <p:nvSpPr>
          <p:cNvPr id="148" name="CustomShape 3"/>
          <p:cNvSpPr/>
          <p:nvPr/>
        </p:nvSpPr>
        <p:spPr>
          <a:xfrm>
            <a:off x="685800" y="1066680"/>
            <a:ext cx="5942880" cy="5104800"/>
          </a:xfrm>
          <a:prstGeom prst="rect">
            <a:avLst/>
          </a:prstGeom>
        </p:spPr>
        <p:txBody>
          <a:bodyPr bIns="46080" lIns="92160" rIns="92160" tIns="46080"/>
          <a:p>
            <a:pPr>
              <a:lnSpc>
                <a:spcPct val="100000"/>
              </a:lnSpc>
              <a:buFont typeface="StarSymbol"/>
              <a:buChar char="l"/>
            </a:pPr>
            <a:r>
              <a:rPr lang="en-GB" sz="2400">
                <a:solidFill>
                  <a:srgbClr val="ffffcc"/>
                </a:solidFill>
                <a:latin typeface="Tahoma"/>
              </a:rPr>
              <a:t>CSS: Near-Earth Objects</a:t>
            </a:r>
            <a:endParaRPr/>
          </a:p>
          <a:p>
            <a:pPr>
              <a:lnSpc>
                <a:spcPct val="100000"/>
              </a:lnSpc>
              <a:buFont typeface="StarSymbol"/>
              <a:buChar char="l"/>
            </a:pPr>
            <a:r>
              <a:rPr lang="en-GB" sz="2400">
                <a:solidFill>
                  <a:srgbClr val="ffffcc"/>
                </a:solidFill>
                <a:latin typeface="Tahoma"/>
              </a:rPr>
              <a:t>CRTS zoekt naar “transients”</a:t>
            </a:r>
            <a:endParaRPr/>
          </a:p>
          <a:p>
            <a:pPr lvl="1">
              <a:lnSpc>
                <a:spcPct val="100000"/>
              </a:lnSpc>
              <a:buFont typeface="StarSymbol"/>
              <a:buChar char="l"/>
            </a:pPr>
            <a:r>
              <a:rPr lang="en-GB" sz="2200">
                <a:solidFill>
                  <a:srgbClr val="ffffcc"/>
                </a:solidFill>
                <a:latin typeface="Tahoma"/>
              </a:rPr>
              <a:t>Supernovae, quasars, dwergnovae, ...</a:t>
            </a:r>
            <a:endParaRPr/>
          </a:p>
          <a:p>
            <a:pPr lvl="1">
              <a:lnSpc>
                <a:spcPct val="100000"/>
              </a:lnSpc>
              <a:buFont typeface="StarSymbol"/>
              <a:buChar char="l"/>
            </a:pPr>
            <a:r>
              <a:rPr lang="en-GB" sz="2200">
                <a:solidFill>
                  <a:srgbClr val="ffffcc"/>
                </a:solidFill>
                <a:latin typeface="Tahoma"/>
              </a:rPr>
              <a:t>Telescopen in Arizona en Australië</a:t>
            </a:r>
            <a:endParaRPr/>
          </a:p>
          <a:p>
            <a:pPr>
              <a:lnSpc>
                <a:spcPct val="100000"/>
              </a:lnSpc>
              <a:buFont typeface="StarSymbol"/>
              <a:buChar char="l"/>
            </a:pPr>
            <a:r>
              <a:rPr lang="en-GB" sz="2400">
                <a:solidFill>
                  <a:srgbClr val="ffffcc"/>
                </a:solidFill>
                <a:latin typeface="Tahoma"/>
              </a:rPr>
              <a:t>Worden onmiddellijk on-line gemeld </a:t>
            </a:r>
            <a:endParaRPr/>
          </a:p>
          <a:p>
            <a:pPr>
              <a:lnSpc>
                <a:spcPct val="100000"/>
              </a:lnSpc>
              <a:buFont typeface="StarSymbol"/>
              <a:buChar char="l"/>
            </a:pPr>
            <a:r>
              <a:rPr lang="en-GB" sz="2400">
                <a:solidFill>
                  <a:srgbClr val="ffffcc"/>
                </a:solidFill>
                <a:latin typeface="Tahoma"/>
              </a:rPr>
              <a:t>~7 jaar fotometrische waarnemingen vrij online beschikbaar</a:t>
            </a:r>
            <a:endParaRPr/>
          </a:p>
          <a:p>
            <a:pPr>
              <a:lnSpc>
                <a:spcPct val="100000"/>
              </a:lnSpc>
              <a:buFont typeface="StarSymbol"/>
              <a:buChar char="l"/>
            </a:pPr>
            <a:r>
              <a:rPr lang="en-GB" sz="2400">
                <a:solidFill>
                  <a:srgbClr val="ffffcc"/>
                </a:solidFill>
                <a:latin typeface="Tahoma"/>
              </a:rPr>
              <a:t>Mag. ~13-20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sp>
        <p:nvSpPr>
          <p:cNvPr id="149" name="CustomShape 4"/>
          <p:cNvSpPr/>
          <p:nvPr/>
        </p:nvSpPr>
        <p:spPr>
          <a:xfrm>
            <a:off x="0" y="0"/>
            <a:ext cx="11796480" cy="1179648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r>
              <a:rPr lang="en-GB" sz="2400">
                <a:solidFill>
                  <a:srgbClr val="ffffcc"/>
                </a:solidFill>
                <a:latin typeface="Times New Roman"/>
              </a:rPr>
              <a:t>Hove, 15 juni 2013</a:t>
            </a:r>
            <a:endParaRPr/>
          </a:p>
        </p:txBody>
      </p:sp>
      <p:sp>
        <p:nvSpPr>
          <p:cNvPr id="150" name="CustomShape 5"/>
          <p:cNvSpPr/>
          <p:nvPr/>
        </p:nvSpPr>
        <p:spPr>
          <a:xfrm>
            <a:off x="0" y="0"/>
            <a:ext cx="11796480" cy="11796480"/>
          </a:xfrm>
          <a:prstGeom prst="rect">
            <a:avLst/>
          </a:prstGeom>
        </p:spPr>
        <p:txBody>
          <a:bodyPr bIns="45000" lIns="90000" rIns="90000" tIns="45000"/>
          <a:p>
            <a:pPr algn="ctr">
              <a:lnSpc>
                <a:spcPct val="100000"/>
              </a:lnSpc>
            </a:pPr>
            <a:r>
              <a:rPr lang="en-GB" sz="2400">
                <a:solidFill>
                  <a:srgbClr val="ffffcc"/>
                </a:solidFill>
                <a:latin typeface="Times New Roman"/>
              </a:rPr>
              <a:t>VVS Werkgroep Veranderlijke Sterren</a:t>
            </a:r>
            <a:endParaRPr/>
          </a:p>
        </p:txBody>
      </p:sp>
      <p:pic>
        <p:nvPicPr>
          <p:cNvPr descr="" id="151" name="Picture 4"/>
          <p:cNvPicPr/>
          <p:nvPr/>
        </p:nvPicPr>
        <p:blipFill>
          <a:blip r:embed="rId2"/>
          <a:stretch>
            <a:fillRect/>
          </a:stretch>
        </p:blipFill>
        <p:spPr>
          <a:xfrm>
            <a:off x="1143000" y="4592880"/>
            <a:ext cx="3452040" cy="1654920"/>
          </a:xfrm>
          <a:prstGeom prst="rect">
            <a:avLst/>
          </a:prstGeom>
        </p:spPr>
      </p:pic>
      <p:pic>
        <p:nvPicPr>
          <p:cNvPr descr="" id="152" name="Picture 4"/>
          <p:cNvPicPr/>
          <p:nvPr/>
        </p:nvPicPr>
        <p:blipFill>
          <a:blip r:embed="rId3"/>
          <a:stretch>
            <a:fillRect/>
          </a:stretch>
        </p:blipFill>
        <p:spPr>
          <a:xfrm>
            <a:off x="5334120" y="3925440"/>
            <a:ext cx="3047400" cy="2285280"/>
          </a:xfrm>
          <a:prstGeom prst="rect">
            <a:avLst/>
          </a:prstGeom>
        </p:spPr>
      </p:pic>
      <p:pic>
        <p:nvPicPr>
          <p:cNvPr descr="" id="153" name="Picture 10"/>
          <p:cNvPicPr/>
          <p:nvPr/>
        </p:nvPicPr>
        <p:blipFill>
          <a:blip r:embed="rId4"/>
          <a:stretch>
            <a:fillRect/>
          </a:stretch>
        </p:blipFill>
        <p:spPr>
          <a:xfrm>
            <a:off x="6463440" y="2454480"/>
            <a:ext cx="2543400" cy="973800"/>
          </a:xfrm>
          <a:prstGeom prst="rect">
            <a:avLst/>
          </a:prstGeom>
        </p:spPr>
      </p:pic>
    </p:spTree>
  </p:cSld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CustomShape 1"/>
          <p:cNvSpPr/>
          <p:nvPr/>
        </p:nvSpPr>
        <p:spPr>
          <a:xfrm>
            <a:off x="0" y="0"/>
            <a:ext cx="11796480" cy="1179648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31913151-71F1-4181-81B1-7111F1916191}" type="slidenum">
              <a:rPr lang="en-GB" sz="2400">
                <a:solidFill>
                  <a:srgbClr val="ffffcc"/>
                </a:solidFill>
                <a:latin typeface="Times New Roman"/>
              </a:rPr>
              <a:t>&lt;getal&gt;</a:t>
            </a:fld>
            <a:endParaRPr/>
          </a:p>
        </p:txBody>
      </p:sp>
      <p:sp>
        <p:nvSpPr>
          <p:cNvPr id="155" name="CustomShape 2"/>
          <p:cNvSpPr/>
          <p:nvPr/>
        </p:nvSpPr>
        <p:spPr>
          <a:xfrm>
            <a:off x="685800" y="380880"/>
            <a:ext cx="7771680" cy="608760"/>
          </a:xfrm>
          <a:prstGeom prst="rect">
            <a:avLst/>
          </a:prstGeom>
        </p:spPr>
        <p:txBody>
          <a:bodyPr anchor="b" bIns="46080" lIns="92160" rIns="92160" tIns="46080"/>
          <a:p>
            <a:pPr>
              <a:lnSpc>
                <a:spcPct val="100000"/>
              </a:lnSpc>
            </a:pPr>
            <a:r>
              <a:rPr lang="en-GB" sz="2800">
                <a:solidFill>
                  <a:srgbClr val="ffcc66"/>
                </a:solidFill>
                <a:latin typeface="Tahoma"/>
              </a:rPr>
              <a:t>Sloan Digital Sky Survey (SDSS)</a:t>
            </a:r>
            <a:endParaRPr/>
          </a:p>
        </p:txBody>
      </p:sp>
      <p:sp>
        <p:nvSpPr>
          <p:cNvPr id="156" name="CustomShape 3"/>
          <p:cNvSpPr/>
          <p:nvPr/>
        </p:nvSpPr>
        <p:spPr>
          <a:xfrm>
            <a:off x="685800" y="1143000"/>
            <a:ext cx="8228880" cy="5028480"/>
          </a:xfrm>
          <a:prstGeom prst="rect">
            <a:avLst/>
          </a:prstGeom>
        </p:spPr>
        <p:txBody>
          <a:bodyPr bIns="46080" lIns="92160" rIns="92160" tIns="46080"/>
          <a:p>
            <a:pPr>
              <a:lnSpc>
                <a:spcPct val="100000"/>
              </a:lnSpc>
              <a:buFont typeface="StarSymbol"/>
              <a:buChar char="l"/>
            </a:pPr>
            <a:r>
              <a:rPr lang="en-GB" sz="2400">
                <a:solidFill>
                  <a:srgbClr val="ffffcc"/>
                </a:solidFill>
                <a:latin typeface="Tahoma"/>
              </a:rPr>
              <a:t>2.5m telescoop in New Mexico</a:t>
            </a:r>
            <a:endParaRPr/>
          </a:p>
          <a:p>
            <a:pPr>
              <a:lnSpc>
                <a:spcPct val="100000"/>
              </a:lnSpc>
              <a:buFont typeface="StarSymbol"/>
              <a:buChar char="l"/>
            </a:pPr>
            <a:r>
              <a:rPr lang="en-GB" sz="2400">
                <a:solidFill>
                  <a:srgbClr val="ffffcc"/>
                </a:solidFill>
                <a:latin typeface="Tahoma"/>
              </a:rPr>
              <a:t>In kaart brengen van de hemel tot mag. 24</a:t>
            </a:r>
            <a:endParaRPr/>
          </a:p>
          <a:p>
            <a:pPr>
              <a:lnSpc>
                <a:spcPct val="100000"/>
              </a:lnSpc>
              <a:buFont typeface="StarSymbol"/>
              <a:buChar char="l"/>
            </a:pPr>
            <a:r>
              <a:rPr lang="en-GB" sz="2400">
                <a:solidFill>
                  <a:srgbClr val="ffffcc"/>
                </a:solidFill>
                <a:latin typeface="Tahoma"/>
              </a:rPr>
              <a:t>Vooral toegespitst op quasars, melkwegstelsels (geen opnames in het vlak van de Melkweg)</a:t>
            </a:r>
            <a:endParaRPr/>
          </a:p>
          <a:p>
            <a:pPr>
              <a:lnSpc>
                <a:spcPct val="100000"/>
              </a:lnSpc>
              <a:buFont typeface="StarSymbol"/>
              <a:buChar char="l"/>
            </a:pPr>
            <a:r>
              <a:rPr lang="en-GB" sz="2400">
                <a:solidFill>
                  <a:srgbClr val="ffffcc"/>
                </a:solidFill>
                <a:latin typeface="Tahoma"/>
              </a:rPr>
              <a:t>Meestal slechts één opname van een gebied (fotometrie in ugriz) + spectroscopie van beperkter aantal objecten</a:t>
            </a:r>
            <a:endParaRPr/>
          </a:p>
          <a:p>
            <a:pPr>
              <a:lnSpc>
                <a:spcPct val="100000"/>
              </a:lnSpc>
              <a:buFont typeface="StarSymbol"/>
              <a:buChar char="l"/>
            </a:pPr>
            <a:r>
              <a:rPr lang="en-GB" sz="2400">
                <a:solidFill>
                  <a:srgbClr val="ffffcc"/>
                </a:solidFill>
                <a:latin typeface="Tahoma"/>
              </a:rPr>
              <a:t>Bij-product: spectroscopische ontdekking van CV’s</a:t>
            </a:r>
            <a:endParaRPr/>
          </a:p>
        </p:txBody>
      </p:sp>
      <p:pic>
        <p:nvPicPr>
          <p:cNvPr descr="" id="157" name="Picture 6"/>
          <p:cNvPicPr/>
          <p:nvPr/>
        </p:nvPicPr>
        <p:blipFill>
          <a:blip r:embed="rId1"/>
          <a:stretch>
            <a:fillRect/>
          </a:stretch>
        </p:blipFill>
        <p:spPr>
          <a:xfrm>
            <a:off x="685800" y="152280"/>
            <a:ext cx="7133400" cy="990000"/>
          </a:xfrm>
          <a:prstGeom prst="rect">
            <a:avLst/>
          </a:prstGeom>
        </p:spPr>
      </p:pic>
      <p:sp>
        <p:nvSpPr>
          <p:cNvPr id="158" name="CustomShape 4"/>
          <p:cNvSpPr/>
          <p:nvPr/>
        </p:nvSpPr>
        <p:spPr>
          <a:xfrm>
            <a:off x="0" y="0"/>
            <a:ext cx="11796480" cy="1179648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r>
              <a:rPr lang="en-GB" sz="2400">
                <a:solidFill>
                  <a:srgbClr val="ffffcc"/>
                </a:solidFill>
                <a:latin typeface="Times New Roman"/>
              </a:rPr>
              <a:t>Hove, 15 juni 2013</a:t>
            </a:r>
            <a:endParaRPr/>
          </a:p>
        </p:txBody>
      </p:sp>
      <p:sp>
        <p:nvSpPr>
          <p:cNvPr id="159" name="CustomShape 5"/>
          <p:cNvSpPr/>
          <p:nvPr/>
        </p:nvSpPr>
        <p:spPr>
          <a:xfrm>
            <a:off x="0" y="0"/>
            <a:ext cx="11796480" cy="11796480"/>
          </a:xfrm>
          <a:prstGeom prst="rect">
            <a:avLst/>
          </a:prstGeom>
        </p:spPr>
        <p:txBody>
          <a:bodyPr bIns="45000" lIns="90000" rIns="90000" tIns="45000"/>
          <a:p>
            <a:pPr algn="ctr">
              <a:lnSpc>
                <a:spcPct val="100000"/>
              </a:lnSpc>
            </a:pPr>
            <a:r>
              <a:rPr lang="en-GB" sz="2400">
                <a:solidFill>
                  <a:srgbClr val="ffffcc"/>
                </a:solidFill>
                <a:latin typeface="Times New Roman"/>
              </a:rPr>
              <a:t>VVS Werkgroep Veranderlijke Sterren</a:t>
            </a:r>
            <a:endParaRPr/>
          </a:p>
        </p:txBody>
      </p:sp>
      <p:pic>
        <p:nvPicPr>
          <p:cNvPr descr="" id="160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914400" y="4369320"/>
            <a:ext cx="2656800" cy="1723320"/>
          </a:xfrm>
          <a:prstGeom prst="rect">
            <a:avLst/>
          </a:prstGeom>
        </p:spPr>
      </p:pic>
      <p:pic>
        <p:nvPicPr>
          <p:cNvPr descr="" id="161" name="Picture 4"/>
          <p:cNvPicPr/>
          <p:nvPr/>
        </p:nvPicPr>
        <p:blipFill>
          <a:blip r:embed="rId3"/>
          <a:stretch>
            <a:fillRect/>
          </a:stretch>
        </p:blipFill>
        <p:spPr>
          <a:xfrm>
            <a:off x="5915160" y="4369320"/>
            <a:ext cx="2618640" cy="1742400"/>
          </a:xfrm>
          <a:prstGeom prst="rect">
            <a:avLst/>
          </a:prstGeom>
        </p:spPr>
      </p:pic>
      <p:pic>
        <p:nvPicPr>
          <p:cNvPr descr="" id="162" name="Picture 6"/>
          <p:cNvPicPr/>
          <p:nvPr/>
        </p:nvPicPr>
        <p:blipFill>
          <a:blip r:embed="rId4"/>
          <a:stretch>
            <a:fillRect/>
          </a:stretch>
        </p:blipFill>
        <p:spPr>
          <a:xfrm>
            <a:off x="4038480" y="4191120"/>
            <a:ext cx="1471680" cy="2192040"/>
          </a:xfrm>
          <a:prstGeom prst="rect">
            <a:avLst/>
          </a:prstGeom>
        </p:spPr>
      </p:pic>
    </p:spTree>
  </p:cSld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CustomShape 1"/>
          <p:cNvSpPr/>
          <p:nvPr/>
        </p:nvSpPr>
        <p:spPr>
          <a:xfrm>
            <a:off x="685800" y="228600"/>
            <a:ext cx="7771680" cy="608760"/>
          </a:xfrm>
          <a:prstGeom prst="rect">
            <a:avLst/>
          </a:prstGeom>
        </p:spPr>
        <p:txBody>
          <a:bodyPr anchor="b" bIns="46080" lIns="92160" rIns="92160" tIns="46080"/>
          <a:p>
            <a:pPr>
              <a:lnSpc>
                <a:spcPct val="100000"/>
              </a:lnSpc>
            </a:pPr>
            <a:r>
              <a:rPr lang="en-GB" sz="2800">
                <a:solidFill>
                  <a:srgbClr val="ffcc66"/>
                </a:solidFill>
                <a:latin typeface="Tahoma"/>
              </a:rPr>
              <a:t>SDSS – Selectie van kandidaat RR Lyrae-sterren</a:t>
            </a:r>
            <a:endParaRPr/>
          </a:p>
        </p:txBody>
      </p:sp>
      <p:sp>
        <p:nvSpPr>
          <p:cNvPr id="164" name="CustomShape 2"/>
          <p:cNvSpPr/>
          <p:nvPr/>
        </p:nvSpPr>
        <p:spPr>
          <a:xfrm>
            <a:off x="685800" y="914400"/>
            <a:ext cx="8228880" cy="5257080"/>
          </a:xfrm>
          <a:prstGeom prst="rect">
            <a:avLst/>
          </a:prstGeom>
        </p:spPr>
        <p:txBody>
          <a:bodyPr bIns="46080" lIns="92160" rIns="92160" tIns="46080"/>
          <a:p>
            <a:pPr>
              <a:lnSpc>
                <a:spcPct val="100000"/>
              </a:lnSpc>
              <a:buFont typeface="StarSymbol"/>
              <a:buChar char="l"/>
            </a:pPr>
            <a:r>
              <a:rPr lang="en-GB" sz="2400">
                <a:solidFill>
                  <a:srgbClr val="ffffcc"/>
                </a:solidFill>
                <a:latin typeface="Tahoma"/>
              </a:rPr>
              <a:t>Basis: SDSS-kleuren (Ivezic et al., 2005AJ....129.1096I)</a:t>
            </a:r>
            <a:endParaRPr/>
          </a:p>
        </p:txBody>
      </p:sp>
      <p:sp>
        <p:nvSpPr>
          <p:cNvPr id="165" name="CustomShape 3"/>
          <p:cNvSpPr/>
          <p:nvPr/>
        </p:nvSpPr>
        <p:spPr>
          <a:xfrm>
            <a:off x="0" y="0"/>
            <a:ext cx="11796480" cy="1179648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r>
              <a:rPr lang="en-GB" sz="2400">
                <a:solidFill>
                  <a:srgbClr val="ffffcc"/>
                </a:solidFill>
                <a:latin typeface="Times New Roman"/>
              </a:rPr>
              <a:t>Hove, 15 juni 2013</a:t>
            </a:r>
            <a:endParaRPr/>
          </a:p>
        </p:txBody>
      </p:sp>
      <p:sp>
        <p:nvSpPr>
          <p:cNvPr id="166" name="CustomShape 4"/>
          <p:cNvSpPr/>
          <p:nvPr/>
        </p:nvSpPr>
        <p:spPr>
          <a:xfrm>
            <a:off x="0" y="0"/>
            <a:ext cx="11796480" cy="1179648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F1617191-21F1-4161-81E1-7161E191F151}" type="slidenum">
              <a:rPr lang="en-GB" sz="2400">
                <a:solidFill>
                  <a:srgbClr val="ffffcc"/>
                </a:solidFill>
                <a:latin typeface="Times New Roman"/>
              </a:rPr>
              <a:t>&lt;getal&gt;</a:t>
            </a:fld>
            <a:endParaRPr/>
          </a:p>
        </p:txBody>
      </p:sp>
      <p:sp>
        <p:nvSpPr>
          <p:cNvPr id="167" name="CustomShape 5"/>
          <p:cNvSpPr/>
          <p:nvPr/>
        </p:nvSpPr>
        <p:spPr>
          <a:xfrm>
            <a:off x="0" y="0"/>
            <a:ext cx="11796480" cy="11796480"/>
          </a:xfrm>
          <a:prstGeom prst="rect">
            <a:avLst/>
          </a:prstGeom>
        </p:spPr>
        <p:txBody>
          <a:bodyPr bIns="45000" lIns="90000" rIns="90000" tIns="45000"/>
          <a:p>
            <a:pPr algn="ctr">
              <a:lnSpc>
                <a:spcPct val="100000"/>
              </a:lnSpc>
            </a:pPr>
            <a:r>
              <a:rPr lang="en-GB" sz="2400">
                <a:solidFill>
                  <a:srgbClr val="ffffcc"/>
                </a:solidFill>
                <a:latin typeface="Times New Roman"/>
              </a:rPr>
              <a:t>VVS Werkgroep Veranderlijke Sterren</a:t>
            </a:r>
            <a:endParaRPr/>
          </a:p>
        </p:txBody>
      </p:sp>
      <p:pic>
        <p:nvPicPr>
          <p:cNvPr descr="" id="168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1523880" y="1600200"/>
            <a:ext cx="6095160" cy="4571280"/>
          </a:xfrm>
          <a:prstGeom prst="rect">
            <a:avLst/>
          </a:prstGeom>
        </p:spPr>
      </p:pic>
    </p:spTree>
  </p:cSld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CustomShape 1"/>
          <p:cNvSpPr/>
          <p:nvPr/>
        </p:nvSpPr>
        <p:spPr>
          <a:xfrm>
            <a:off x="0" y="0"/>
            <a:ext cx="11796480" cy="1179648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A1518101-F1C1-4151-8141-E1F1510181F1}" type="slidenum">
              <a:rPr lang="en-GB" sz="2400">
                <a:solidFill>
                  <a:srgbClr val="ffffcc"/>
                </a:solidFill>
                <a:latin typeface="Times New Roman"/>
              </a:rPr>
              <a:t>&lt;getal&gt;</a:t>
            </a:fld>
            <a:endParaRPr/>
          </a:p>
        </p:txBody>
      </p:sp>
      <p:sp>
        <p:nvSpPr>
          <p:cNvPr id="170" name="CustomShape 2"/>
          <p:cNvSpPr/>
          <p:nvPr/>
        </p:nvSpPr>
        <p:spPr>
          <a:xfrm>
            <a:off x="685800" y="228600"/>
            <a:ext cx="7771680" cy="685080"/>
          </a:xfrm>
          <a:prstGeom prst="rect">
            <a:avLst/>
          </a:prstGeom>
        </p:spPr>
        <p:txBody>
          <a:bodyPr anchor="b" bIns="46080" lIns="92160" rIns="92160" tIns="46080"/>
          <a:p>
            <a:pPr>
              <a:lnSpc>
                <a:spcPct val="100000"/>
              </a:lnSpc>
            </a:pPr>
            <a:r>
              <a:rPr lang="en-GB" sz="2800">
                <a:solidFill>
                  <a:srgbClr val="ffcc66"/>
                </a:solidFill>
                <a:latin typeface="Tahoma"/>
              </a:rPr>
              <a:t>Combinatie SDSS / CRTS</a:t>
            </a:r>
            <a:endParaRPr/>
          </a:p>
        </p:txBody>
      </p:sp>
      <p:sp>
        <p:nvSpPr>
          <p:cNvPr id="171" name="CustomShape 3"/>
          <p:cNvSpPr/>
          <p:nvPr/>
        </p:nvSpPr>
        <p:spPr>
          <a:xfrm>
            <a:off x="685800" y="990720"/>
            <a:ext cx="7923960" cy="4952160"/>
          </a:xfrm>
          <a:prstGeom prst="rect">
            <a:avLst/>
          </a:prstGeom>
        </p:spPr>
        <p:txBody>
          <a:bodyPr bIns="46080" lIns="92160" rIns="92160" tIns="46080"/>
          <a:p>
            <a:pPr>
              <a:lnSpc>
                <a:spcPct val="100000"/>
              </a:lnSpc>
              <a:buFont typeface="StarSymbol"/>
              <a:buChar char="l"/>
            </a:pPr>
            <a:r>
              <a:rPr lang="en-GB" sz="2400">
                <a:solidFill>
                  <a:srgbClr val="ffffcc"/>
                </a:solidFill>
                <a:latin typeface="Tahoma"/>
              </a:rPr>
              <a:t>Toegang tot SDSS SQL database (CasJobs)</a:t>
            </a:r>
            <a:endParaRPr/>
          </a:p>
          <a:p>
            <a:pPr>
              <a:lnSpc>
                <a:spcPct val="100000"/>
              </a:lnSpc>
              <a:buFont typeface="StarSymbol"/>
              <a:buChar char="l"/>
            </a:pPr>
            <a:r>
              <a:rPr lang="en-GB" sz="2400">
                <a:solidFill>
                  <a:srgbClr val="ffffcc"/>
                </a:solidFill>
                <a:latin typeface="Tahoma"/>
              </a:rPr>
              <a:t>Selecteren van sterren met de juiste kleur</a:t>
            </a:r>
            <a:endParaRPr/>
          </a:p>
          <a:p>
            <a:pPr>
              <a:lnSpc>
                <a:spcPct val="100000"/>
              </a:lnSpc>
              <a:buFont typeface="StarSymbol"/>
              <a:buChar char="l"/>
            </a:pPr>
            <a:r>
              <a:rPr lang="en-GB" sz="2400">
                <a:solidFill>
                  <a:srgbClr val="ffffcc"/>
                </a:solidFill>
                <a:latin typeface="Tahoma"/>
              </a:rPr>
              <a:t>Aantal objecten zo veel mogelijk beperken (meeste RRd’s liggen in het “midden” van de RR Lyrae-strook)</a:t>
            </a:r>
            <a:endParaRPr/>
          </a:p>
          <a:p>
            <a:pPr>
              <a:lnSpc>
                <a:spcPct val="100000"/>
              </a:lnSpc>
              <a:buFont typeface="StarSymbol"/>
              <a:buChar char="l"/>
            </a:pPr>
            <a:r>
              <a:rPr lang="en-GB" sz="2400">
                <a:solidFill>
                  <a:srgbClr val="ffffcc"/>
                </a:solidFill>
                <a:latin typeface="Tahoma"/>
              </a:rPr>
              <a:t>Van enkele duizenden sterren CRTS-data bekijken</a:t>
            </a:r>
            <a:endParaRPr/>
          </a:p>
        </p:txBody>
      </p:sp>
      <p:pic>
        <p:nvPicPr>
          <p:cNvPr descr="" id="172" name="Picture 4"/>
          <p:cNvPicPr/>
          <p:nvPr/>
        </p:nvPicPr>
        <p:blipFill>
          <a:blip r:embed="rId1"/>
          <a:stretch>
            <a:fillRect/>
          </a:stretch>
        </p:blipFill>
        <p:spPr>
          <a:xfrm>
            <a:off x="914400" y="3456720"/>
            <a:ext cx="3652200" cy="2838960"/>
          </a:xfrm>
          <a:prstGeom prst="rect">
            <a:avLst/>
          </a:prstGeom>
        </p:spPr>
      </p:pic>
      <p:pic>
        <p:nvPicPr>
          <p:cNvPr descr="" id="173" name="Picture 6"/>
          <p:cNvPicPr/>
          <p:nvPr/>
        </p:nvPicPr>
        <p:blipFill>
          <a:blip r:embed="rId2"/>
          <a:stretch>
            <a:fillRect/>
          </a:stretch>
        </p:blipFill>
        <p:spPr>
          <a:xfrm>
            <a:off x="7162920" y="801360"/>
            <a:ext cx="1256760" cy="932760"/>
          </a:xfrm>
          <a:prstGeom prst="rect">
            <a:avLst/>
          </a:prstGeom>
        </p:spPr>
      </p:pic>
      <p:sp>
        <p:nvSpPr>
          <p:cNvPr id="174" name="CustomShape 4"/>
          <p:cNvSpPr/>
          <p:nvPr/>
        </p:nvSpPr>
        <p:spPr>
          <a:xfrm>
            <a:off x="0" y="0"/>
            <a:ext cx="11796480" cy="1179648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r>
              <a:rPr lang="en-GB" sz="2400">
                <a:solidFill>
                  <a:srgbClr val="ffffcc"/>
                </a:solidFill>
                <a:latin typeface="Times New Roman"/>
              </a:rPr>
              <a:t>Hove, 15 juni 2013</a:t>
            </a:r>
            <a:endParaRPr/>
          </a:p>
        </p:txBody>
      </p:sp>
      <p:sp>
        <p:nvSpPr>
          <p:cNvPr id="175" name="CustomShape 5"/>
          <p:cNvSpPr/>
          <p:nvPr/>
        </p:nvSpPr>
        <p:spPr>
          <a:xfrm>
            <a:off x="0" y="0"/>
            <a:ext cx="11796480" cy="11796480"/>
          </a:xfrm>
          <a:prstGeom prst="rect">
            <a:avLst/>
          </a:prstGeom>
        </p:spPr>
        <p:txBody>
          <a:bodyPr bIns="45000" lIns="90000" rIns="90000" tIns="45000"/>
          <a:p>
            <a:pPr algn="ctr">
              <a:lnSpc>
                <a:spcPct val="100000"/>
              </a:lnSpc>
            </a:pPr>
            <a:r>
              <a:rPr lang="en-GB" sz="2400">
                <a:solidFill>
                  <a:srgbClr val="ffffcc"/>
                </a:solidFill>
                <a:latin typeface="Times New Roman"/>
              </a:rPr>
              <a:t>VVS Werkgroep Veranderlijke Sterren</a:t>
            </a:r>
            <a:endParaRPr/>
          </a:p>
        </p:txBody>
      </p:sp>
      <p:pic>
        <p:nvPicPr>
          <p:cNvPr descr="" id="176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4610520" y="3456720"/>
            <a:ext cx="3923280" cy="2833560"/>
          </a:xfrm>
          <a:prstGeom prst="rect">
            <a:avLst/>
          </a:prstGeom>
        </p:spPr>
      </p:pic>
    </p:spTree>
  </p:cSld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CustomShape 1"/>
          <p:cNvSpPr/>
          <p:nvPr/>
        </p:nvSpPr>
        <p:spPr>
          <a:xfrm>
            <a:off x="717840" y="228600"/>
            <a:ext cx="7771680" cy="608760"/>
          </a:xfrm>
          <a:prstGeom prst="rect">
            <a:avLst/>
          </a:prstGeom>
        </p:spPr>
        <p:txBody>
          <a:bodyPr anchor="b" bIns="46080" lIns="92160" rIns="92160" tIns="46080"/>
          <a:p>
            <a:pPr>
              <a:lnSpc>
                <a:spcPct val="100000"/>
              </a:lnSpc>
            </a:pPr>
            <a:r>
              <a:rPr lang="en-GB" sz="2800">
                <a:solidFill>
                  <a:srgbClr val="ffcc66"/>
                </a:solidFill>
                <a:latin typeface="Tahoma"/>
              </a:rPr>
              <a:t>Resultaat</a:t>
            </a:r>
            <a:endParaRPr/>
          </a:p>
        </p:txBody>
      </p:sp>
      <p:sp>
        <p:nvSpPr>
          <p:cNvPr id="178" name="CustomShape 2"/>
          <p:cNvSpPr/>
          <p:nvPr/>
        </p:nvSpPr>
        <p:spPr>
          <a:xfrm>
            <a:off x="685800" y="914400"/>
            <a:ext cx="7771680" cy="5257080"/>
          </a:xfrm>
          <a:prstGeom prst="rect">
            <a:avLst/>
          </a:prstGeom>
        </p:spPr>
        <p:txBody>
          <a:bodyPr bIns="46080" lIns="92160" rIns="92160" tIns="46080"/>
          <a:p>
            <a:pPr>
              <a:lnSpc>
                <a:spcPct val="100000"/>
              </a:lnSpc>
              <a:buFont typeface="StarSymbol"/>
              <a:buChar char="l"/>
            </a:pPr>
            <a:r>
              <a:rPr lang="en-GB" sz="2400">
                <a:solidFill>
                  <a:srgbClr val="ffffcc"/>
                </a:solidFill>
                <a:latin typeface="Tahoma"/>
              </a:rPr>
              <a:t>~100 nieuwe RRd</a:t>
            </a:r>
            <a:endParaRPr/>
          </a:p>
          <a:p>
            <a:pPr>
              <a:lnSpc>
                <a:spcPct val="100000"/>
              </a:lnSpc>
              <a:buFont typeface="StarSymbol"/>
              <a:buChar char="l"/>
            </a:pPr>
            <a:r>
              <a:rPr lang="en-GB" sz="2400">
                <a:solidFill>
                  <a:srgbClr val="ffffcc"/>
                </a:solidFill>
                <a:latin typeface="Tahoma"/>
              </a:rPr>
              <a:t>2 groepen</a:t>
            </a:r>
            <a:endParaRPr/>
          </a:p>
        </p:txBody>
      </p:sp>
      <p:sp>
        <p:nvSpPr>
          <p:cNvPr id="179" name="CustomShape 3"/>
          <p:cNvSpPr/>
          <p:nvPr/>
        </p:nvSpPr>
        <p:spPr>
          <a:xfrm>
            <a:off x="0" y="0"/>
            <a:ext cx="11796480" cy="1179648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r>
              <a:rPr lang="en-GB" sz="2400">
                <a:solidFill>
                  <a:srgbClr val="ffffcc"/>
                </a:solidFill>
                <a:latin typeface="Times New Roman"/>
              </a:rPr>
              <a:t>Hove, 15 juni 2013</a:t>
            </a:r>
            <a:endParaRPr/>
          </a:p>
        </p:txBody>
      </p:sp>
      <p:sp>
        <p:nvSpPr>
          <p:cNvPr id="180" name="CustomShape 4"/>
          <p:cNvSpPr/>
          <p:nvPr/>
        </p:nvSpPr>
        <p:spPr>
          <a:xfrm>
            <a:off x="0" y="0"/>
            <a:ext cx="11796480" cy="1179648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4131A191-3181-41E1-9181-310161A18141}" type="slidenum">
              <a:rPr lang="en-GB" sz="2400">
                <a:solidFill>
                  <a:srgbClr val="ffffcc"/>
                </a:solidFill>
                <a:latin typeface="Times New Roman"/>
              </a:rPr>
              <a:t>&lt;getal&gt;</a:t>
            </a:fld>
            <a:endParaRPr/>
          </a:p>
        </p:txBody>
      </p:sp>
      <p:sp>
        <p:nvSpPr>
          <p:cNvPr id="181" name="CustomShape 5"/>
          <p:cNvSpPr/>
          <p:nvPr/>
        </p:nvSpPr>
        <p:spPr>
          <a:xfrm>
            <a:off x="0" y="0"/>
            <a:ext cx="11796480" cy="11796480"/>
          </a:xfrm>
          <a:prstGeom prst="rect">
            <a:avLst/>
          </a:prstGeom>
        </p:spPr>
        <p:txBody>
          <a:bodyPr bIns="45000" lIns="90000" rIns="90000" tIns="45000"/>
          <a:p>
            <a:pPr algn="ctr">
              <a:lnSpc>
                <a:spcPct val="100000"/>
              </a:lnSpc>
            </a:pPr>
            <a:r>
              <a:rPr lang="en-GB" sz="2400">
                <a:solidFill>
                  <a:srgbClr val="ffffcc"/>
                </a:solidFill>
                <a:latin typeface="Times New Roman"/>
              </a:rPr>
              <a:t>VVS Werkgroep Veranderlijke Sterren</a:t>
            </a:r>
            <a:endParaRPr/>
          </a:p>
        </p:txBody>
      </p:sp>
      <p:pic>
        <p:nvPicPr>
          <p:cNvPr descr="" id="182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1676520" y="1905120"/>
            <a:ext cx="5822280" cy="4366800"/>
          </a:xfrm>
          <a:prstGeom prst="rect">
            <a:avLst/>
          </a:prstGeom>
        </p:spPr>
      </p:pic>
    </p:spTree>
  </p:cSld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CustomShape 1"/>
          <p:cNvSpPr/>
          <p:nvPr/>
        </p:nvSpPr>
        <p:spPr>
          <a:xfrm>
            <a:off x="685800" y="380880"/>
            <a:ext cx="7771680" cy="532800"/>
          </a:xfrm>
          <a:prstGeom prst="rect">
            <a:avLst/>
          </a:prstGeom>
        </p:spPr>
        <p:txBody>
          <a:bodyPr anchor="b" bIns="46080" lIns="92160" rIns="92160" tIns="46080"/>
          <a:p>
            <a:pPr>
              <a:lnSpc>
                <a:spcPct val="100000"/>
              </a:lnSpc>
            </a:pPr>
            <a:r>
              <a:rPr lang="en-GB" sz="2800">
                <a:solidFill>
                  <a:srgbClr val="ffcc66"/>
                </a:solidFill>
                <a:latin typeface="Tahoma"/>
              </a:rPr>
              <a:t>Periode – amplitude relatie</a:t>
            </a:r>
            <a:endParaRPr/>
          </a:p>
        </p:txBody>
      </p:sp>
      <p:sp>
        <p:nvSpPr>
          <p:cNvPr id="184" name="CustomShape 2"/>
          <p:cNvSpPr/>
          <p:nvPr/>
        </p:nvSpPr>
        <p:spPr>
          <a:xfrm>
            <a:off x="685800" y="1066680"/>
            <a:ext cx="7771680" cy="5104800"/>
          </a:xfrm>
          <a:prstGeom prst="rect">
            <a:avLst/>
          </a:prstGeom>
        </p:spPr>
        <p:txBody>
          <a:bodyPr bIns="46080" lIns="92160" rIns="92160" tIns="46080"/>
          <a:p>
            <a:pPr>
              <a:lnSpc>
                <a:spcPct val="100000"/>
              </a:lnSpc>
              <a:buFont typeface="StarSymbol"/>
              <a:buChar char="l"/>
            </a:pPr>
            <a:r>
              <a:rPr lang="en-GB" sz="2400">
                <a:solidFill>
                  <a:srgbClr val="ffffcc"/>
                </a:solidFill>
                <a:latin typeface="Tahoma"/>
              </a:rPr>
              <a:t>Verhouding amplitude fundamentele mode / amplitude 1ste boventoon</a:t>
            </a:r>
            <a:endParaRPr/>
          </a:p>
          <a:p>
            <a:pPr>
              <a:lnSpc>
                <a:spcPct val="100000"/>
              </a:lnSpc>
              <a:buFont typeface="StarSymbol"/>
              <a:buChar char="l"/>
            </a:pPr>
            <a:r>
              <a:rPr lang="en-GB" sz="2400">
                <a:solidFill>
                  <a:srgbClr val="ffffcc"/>
                </a:solidFill>
                <a:latin typeface="Tahoma"/>
              </a:rPr>
              <a:t>1ste boventoon domineert meestal</a:t>
            </a:r>
            <a:endParaRPr/>
          </a:p>
          <a:p>
            <a:pPr>
              <a:lnSpc>
                <a:spcPct val="100000"/>
              </a:lnSpc>
              <a:buFont typeface="StarSymbol"/>
              <a:buChar char="l"/>
            </a:pPr>
            <a:r>
              <a:rPr lang="en-GB" sz="2400">
                <a:solidFill>
                  <a:srgbClr val="ffffcc"/>
                </a:solidFill>
                <a:latin typeface="Tahoma"/>
              </a:rPr>
              <a:t>Meer nog bij de langste periodes</a:t>
            </a:r>
            <a:endParaRPr/>
          </a:p>
        </p:txBody>
      </p:sp>
      <p:sp>
        <p:nvSpPr>
          <p:cNvPr id="185" name="CustomShape 3"/>
          <p:cNvSpPr/>
          <p:nvPr/>
        </p:nvSpPr>
        <p:spPr>
          <a:xfrm>
            <a:off x="0" y="0"/>
            <a:ext cx="11796480" cy="1179648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r>
              <a:rPr lang="en-GB" sz="2400">
                <a:solidFill>
                  <a:srgbClr val="ffffcc"/>
                </a:solidFill>
                <a:latin typeface="Times New Roman"/>
              </a:rPr>
              <a:t>Hove, 15 juni 2013</a:t>
            </a:r>
            <a:endParaRPr/>
          </a:p>
        </p:txBody>
      </p:sp>
      <p:sp>
        <p:nvSpPr>
          <p:cNvPr id="186" name="CustomShape 4"/>
          <p:cNvSpPr/>
          <p:nvPr/>
        </p:nvSpPr>
        <p:spPr>
          <a:xfrm>
            <a:off x="0" y="0"/>
            <a:ext cx="11796480" cy="1179648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51414181-71C1-4191-8151-712181214161}" type="slidenum">
              <a:rPr lang="en-GB" sz="2400">
                <a:solidFill>
                  <a:srgbClr val="ffffcc"/>
                </a:solidFill>
                <a:latin typeface="Times New Roman"/>
              </a:rPr>
              <a:t>&lt;getal&gt;</a:t>
            </a:fld>
            <a:endParaRPr/>
          </a:p>
        </p:txBody>
      </p:sp>
      <p:sp>
        <p:nvSpPr>
          <p:cNvPr id="187" name="CustomShape 5"/>
          <p:cNvSpPr/>
          <p:nvPr/>
        </p:nvSpPr>
        <p:spPr>
          <a:xfrm>
            <a:off x="0" y="0"/>
            <a:ext cx="11796480" cy="11796480"/>
          </a:xfrm>
          <a:prstGeom prst="rect">
            <a:avLst/>
          </a:prstGeom>
        </p:spPr>
        <p:txBody>
          <a:bodyPr bIns="45000" lIns="90000" rIns="90000" tIns="45000"/>
          <a:p>
            <a:pPr algn="ctr">
              <a:lnSpc>
                <a:spcPct val="100000"/>
              </a:lnSpc>
            </a:pPr>
            <a:r>
              <a:rPr lang="en-GB" sz="2400">
                <a:solidFill>
                  <a:srgbClr val="ffffcc"/>
                </a:solidFill>
                <a:latin typeface="Times New Roman"/>
              </a:rPr>
              <a:t>VVS Werkgroep Veranderlijke Sterren</a:t>
            </a:r>
            <a:endParaRPr/>
          </a:p>
        </p:txBody>
      </p:sp>
      <p:pic>
        <p:nvPicPr>
          <p:cNvPr descr="" id="188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2209680" y="2838600"/>
            <a:ext cx="4647600" cy="3485520"/>
          </a:xfrm>
          <a:prstGeom prst="rect">
            <a:avLst/>
          </a:prstGeom>
        </p:spPr>
      </p:pic>
    </p:spTree>
  </p:cSld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CustomShape 1"/>
          <p:cNvSpPr/>
          <p:nvPr/>
        </p:nvSpPr>
        <p:spPr>
          <a:xfrm>
            <a:off x="685800" y="228600"/>
            <a:ext cx="7771680" cy="685080"/>
          </a:xfrm>
          <a:prstGeom prst="rect">
            <a:avLst/>
          </a:prstGeom>
        </p:spPr>
        <p:txBody>
          <a:bodyPr anchor="b" bIns="46080" lIns="92160" rIns="92160" tIns="46080"/>
          <a:p>
            <a:pPr>
              <a:lnSpc>
                <a:spcPct val="100000"/>
              </a:lnSpc>
            </a:pPr>
            <a:r>
              <a:rPr lang="en-GB" sz="2800">
                <a:solidFill>
                  <a:srgbClr val="ffcc66"/>
                </a:solidFill>
                <a:latin typeface="Tahoma"/>
              </a:rPr>
              <a:t>SDSS: Spectra</a:t>
            </a:r>
            <a:endParaRPr/>
          </a:p>
        </p:txBody>
      </p:sp>
      <p:sp>
        <p:nvSpPr>
          <p:cNvPr id="190" name="CustomShape 2"/>
          <p:cNvSpPr/>
          <p:nvPr/>
        </p:nvSpPr>
        <p:spPr>
          <a:xfrm>
            <a:off x="685800" y="1066680"/>
            <a:ext cx="7771680" cy="5104800"/>
          </a:xfrm>
          <a:prstGeom prst="rect">
            <a:avLst/>
          </a:prstGeom>
        </p:spPr>
        <p:txBody>
          <a:bodyPr bIns="46080" lIns="92160" rIns="92160" tIns="46080"/>
          <a:p>
            <a:pPr>
              <a:lnSpc>
                <a:spcPct val="100000"/>
              </a:lnSpc>
              <a:buFont typeface="StarSymbol"/>
              <a:buChar char="l"/>
            </a:pPr>
            <a:r>
              <a:rPr lang="en-GB" sz="2400">
                <a:solidFill>
                  <a:srgbClr val="ffffcc"/>
                </a:solidFill>
                <a:latin typeface="Tahoma"/>
              </a:rPr>
              <a:t>Temperatuur, radiële snelheid, zwaartekracht a/h oppervlak, metalliciteit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sp>
        <p:nvSpPr>
          <p:cNvPr id="191" name="CustomShape 3"/>
          <p:cNvSpPr/>
          <p:nvPr/>
        </p:nvSpPr>
        <p:spPr>
          <a:xfrm>
            <a:off x="0" y="0"/>
            <a:ext cx="11796480" cy="1179648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r>
              <a:rPr lang="en-GB" sz="2400">
                <a:solidFill>
                  <a:srgbClr val="ffffcc"/>
                </a:solidFill>
                <a:latin typeface="Times New Roman"/>
              </a:rPr>
              <a:t>Hove, 15 juni 2013</a:t>
            </a:r>
            <a:endParaRPr/>
          </a:p>
        </p:txBody>
      </p:sp>
      <p:sp>
        <p:nvSpPr>
          <p:cNvPr id="192" name="CustomShape 4"/>
          <p:cNvSpPr/>
          <p:nvPr/>
        </p:nvSpPr>
        <p:spPr>
          <a:xfrm>
            <a:off x="0" y="0"/>
            <a:ext cx="11796480" cy="1179648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9141B181-0121-41F1-A101-A16101D1D171}" type="slidenum">
              <a:rPr lang="en-GB" sz="2400">
                <a:solidFill>
                  <a:srgbClr val="ffffcc"/>
                </a:solidFill>
                <a:latin typeface="Times New Roman"/>
              </a:rPr>
              <a:t>&lt;getal&gt;</a:t>
            </a:fld>
            <a:endParaRPr/>
          </a:p>
        </p:txBody>
      </p:sp>
      <p:sp>
        <p:nvSpPr>
          <p:cNvPr id="193" name="CustomShape 5"/>
          <p:cNvSpPr/>
          <p:nvPr/>
        </p:nvSpPr>
        <p:spPr>
          <a:xfrm>
            <a:off x="0" y="0"/>
            <a:ext cx="11796480" cy="11796480"/>
          </a:xfrm>
          <a:prstGeom prst="rect">
            <a:avLst/>
          </a:prstGeom>
        </p:spPr>
        <p:txBody>
          <a:bodyPr bIns="45000" lIns="90000" rIns="90000" tIns="45000"/>
          <a:p>
            <a:pPr algn="ctr">
              <a:lnSpc>
                <a:spcPct val="100000"/>
              </a:lnSpc>
            </a:pPr>
            <a:r>
              <a:rPr lang="en-GB" sz="2400">
                <a:solidFill>
                  <a:srgbClr val="ffffcc"/>
                </a:solidFill>
                <a:latin typeface="Times New Roman"/>
              </a:rPr>
              <a:t>VVS Werkgroep Veranderlijke Sterren</a:t>
            </a:r>
            <a:endParaRPr/>
          </a:p>
        </p:txBody>
      </p:sp>
      <p:pic>
        <p:nvPicPr>
          <p:cNvPr descr="" id="194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1752480" y="1981080"/>
            <a:ext cx="6019200" cy="4300200"/>
          </a:xfrm>
          <a:prstGeom prst="rect">
            <a:avLst/>
          </a:prstGeom>
        </p:spPr>
      </p:pic>
    </p:spTree>
  </p:cSld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CustomShape 1"/>
          <p:cNvSpPr/>
          <p:nvPr/>
        </p:nvSpPr>
        <p:spPr>
          <a:xfrm>
            <a:off x="762120" y="380880"/>
            <a:ext cx="7771680" cy="685080"/>
          </a:xfrm>
          <a:prstGeom prst="rect">
            <a:avLst/>
          </a:prstGeom>
        </p:spPr>
        <p:txBody>
          <a:bodyPr anchor="b" bIns="46080" lIns="92160" rIns="92160" tIns="46080"/>
          <a:p>
            <a:pPr>
              <a:lnSpc>
                <a:spcPct val="100000"/>
              </a:lnSpc>
            </a:pPr>
            <a:r>
              <a:rPr lang="en-GB" sz="2800">
                <a:solidFill>
                  <a:srgbClr val="ffcc66"/>
                </a:solidFill>
                <a:latin typeface="Tahoma"/>
              </a:rPr>
              <a:t>SDSS: Spectra -&gt; Temperatuur</a:t>
            </a:r>
            <a:endParaRPr/>
          </a:p>
        </p:txBody>
      </p:sp>
      <p:sp>
        <p:nvSpPr>
          <p:cNvPr id="196" name="CustomShape 2"/>
          <p:cNvSpPr/>
          <p:nvPr/>
        </p:nvSpPr>
        <p:spPr>
          <a:xfrm>
            <a:off x="685800" y="1219320"/>
            <a:ext cx="7771680" cy="4952160"/>
          </a:xfrm>
          <a:prstGeom prst="rect">
            <a:avLst/>
          </a:prstGeom>
        </p:spPr>
        <p:txBody>
          <a:bodyPr bIns="46080" lIns="92160" rIns="92160" tIns="46080"/>
          <a:p>
            <a:pPr>
              <a:lnSpc>
                <a:spcPct val="100000"/>
              </a:lnSpc>
              <a:buFont typeface="StarSymbol"/>
              <a:buChar char="l"/>
            </a:pPr>
            <a:r>
              <a:rPr lang="en-GB" sz="2400">
                <a:solidFill>
                  <a:srgbClr val="ffffcc"/>
                </a:solidFill>
                <a:latin typeface="Tahoma"/>
              </a:rPr>
              <a:t>Fase op moment van spectrum -&gt; temperatuur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sp>
        <p:nvSpPr>
          <p:cNvPr id="197" name="CustomShape 3"/>
          <p:cNvSpPr/>
          <p:nvPr/>
        </p:nvSpPr>
        <p:spPr>
          <a:xfrm>
            <a:off x="0" y="0"/>
            <a:ext cx="11796480" cy="1179648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r>
              <a:rPr lang="en-GB" sz="2400">
                <a:solidFill>
                  <a:srgbClr val="ffffcc"/>
                </a:solidFill>
                <a:latin typeface="Times New Roman"/>
              </a:rPr>
              <a:t>Hove, 15 juni 2013</a:t>
            </a:r>
            <a:endParaRPr/>
          </a:p>
        </p:txBody>
      </p:sp>
      <p:sp>
        <p:nvSpPr>
          <p:cNvPr id="198" name="CustomShape 4"/>
          <p:cNvSpPr/>
          <p:nvPr/>
        </p:nvSpPr>
        <p:spPr>
          <a:xfrm>
            <a:off x="0" y="0"/>
            <a:ext cx="11796480" cy="1179648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01C11191-F1E1-41D1-A1E1-314131F12101}" type="slidenum">
              <a:rPr lang="en-GB" sz="2400">
                <a:solidFill>
                  <a:srgbClr val="ffffcc"/>
                </a:solidFill>
                <a:latin typeface="Times New Roman"/>
              </a:rPr>
              <a:t>&lt;getal&gt;</a:t>
            </a:fld>
            <a:endParaRPr/>
          </a:p>
        </p:txBody>
      </p:sp>
      <p:sp>
        <p:nvSpPr>
          <p:cNvPr id="199" name="CustomShape 5"/>
          <p:cNvSpPr/>
          <p:nvPr/>
        </p:nvSpPr>
        <p:spPr>
          <a:xfrm>
            <a:off x="0" y="0"/>
            <a:ext cx="11796480" cy="11796480"/>
          </a:xfrm>
          <a:prstGeom prst="rect">
            <a:avLst/>
          </a:prstGeom>
        </p:spPr>
        <p:txBody>
          <a:bodyPr bIns="45000" lIns="90000" rIns="90000" tIns="45000"/>
          <a:p>
            <a:pPr algn="ctr">
              <a:lnSpc>
                <a:spcPct val="100000"/>
              </a:lnSpc>
            </a:pPr>
            <a:r>
              <a:rPr lang="en-GB" sz="2400">
                <a:solidFill>
                  <a:srgbClr val="ffffcc"/>
                </a:solidFill>
                <a:latin typeface="Times New Roman"/>
              </a:rPr>
              <a:t>VVS Werkgroep Veranderlijke Sterren</a:t>
            </a:r>
            <a:endParaRPr/>
          </a:p>
        </p:txBody>
      </p:sp>
      <p:pic>
        <p:nvPicPr>
          <p:cNvPr descr="" id="200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1965600" y="2057400"/>
            <a:ext cx="5653800" cy="4240080"/>
          </a:xfrm>
          <a:prstGeom prst="rect">
            <a:avLst/>
          </a:prstGeom>
        </p:spPr>
      </p:pic>
      <p:pic>
        <p:nvPicPr>
          <p:cNvPr descr="" id="201" name="Picture 3"/>
          <p:cNvPicPr/>
          <p:nvPr/>
        </p:nvPicPr>
        <p:blipFill>
          <a:blip r:embed="rId2"/>
          <a:stretch>
            <a:fillRect/>
          </a:stretch>
        </p:blipFill>
        <p:spPr>
          <a:xfrm>
            <a:off x="1965600" y="2057400"/>
            <a:ext cx="5653800" cy="4240080"/>
          </a:xfrm>
          <a:prstGeom prst="rect">
            <a:avLst/>
          </a:prstGeom>
        </p:spPr>
      </p:pic>
    </p:spTree>
  </p:cSld>
  <p:timing>
    <p:tnLst>
      <p:par>
        <p:cTn dur="indefinite" id="1" nodeType="tmRoot" restart="never">
          <p:childTnLst>
            <p:seq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CustomShape 1"/>
          <p:cNvSpPr/>
          <p:nvPr/>
        </p:nvSpPr>
        <p:spPr>
          <a:xfrm>
            <a:off x="685800" y="380880"/>
            <a:ext cx="7771680" cy="685080"/>
          </a:xfrm>
          <a:prstGeom prst="rect">
            <a:avLst/>
          </a:prstGeom>
        </p:spPr>
        <p:txBody>
          <a:bodyPr anchor="b" bIns="46080" lIns="92160" rIns="92160" tIns="46080"/>
          <a:p>
            <a:pPr>
              <a:lnSpc>
                <a:spcPct val="100000"/>
              </a:lnSpc>
            </a:pPr>
            <a:r>
              <a:rPr lang="en-GB" sz="2800">
                <a:solidFill>
                  <a:srgbClr val="ffcc66"/>
                </a:solidFill>
                <a:latin typeface="Tahoma"/>
              </a:rPr>
              <a:t>Temperatuur van RR Lyrae-sterren</a:t>
            </a:r>
            <a:endParaRPr/>
          </a:p>
        </p:txBody>
      </p:sp>
      <p:sp>
        <p:nvSpPr>
          <p:cNvPr id="203" name="CustomShape 2"/>
          <p:cNvSpPr/>
          <p:nvPr/>
        </p:nvSpPr>
        <p:spPr>
          <a:xfrm>
            <a:off x="685800" y="1295280"/>
            <a:ext cx="8152560" cy="4876200"/>
          </a:xfrm>
          <a:prstGeom prst="rect">
            <a:avLst/>
          </a:prstGeom>
        </p:spPr>
        <p:txBody>
          <a:bodyPr bIns="46080" lIns="92160" rIns="92160" tIns="46080"/>
          <a:p>
            <a:pPr>
              <a:lnSpc>
                <a:spcPct val="100000"/>
              </a:lnSpc>
              <a:buFont typeface="StarSymbol"/>
              <a:buChar char="l"/>
            </a:pPr>
            <a:r>
              <a:rPr lang="en-GB" sz="2400">
                <a:solidFill>
                  <a:srgbClr val="ffffcc"/>
                </a:solidFill>
                <a:latin typeface="Tahoma"/>
              </a:rPr>
              <a:t>Helderst bij hoogste temperatuur</a:t>
            </a:r>
            <a:endParaRPr/>
          </a:p>
          <a:p>
            <a:pPr>
              <a:lnSpc>
                <a:spcPct val="100000"/>
              </a:lnSpc>
              <a:buFont typeface="StarSymbol"/>
              <a:buChar char="l"/>
            </a:pPr>
            <a:r>
              <a:rPr lang="en-GB" sz="2400">
                <a:solidFill>
                  <a:srgbClr val="ffffcc"/>
                </a:solidFill>
                <a:latin typeface="Tahoma"/>
              </a:rPr>
              <a:t>Kortere periode -&gt; hogere temperatuur (vooral bij RRc)</a:t>
            </a:r>
            <a:endParaRPr/>
          </a:p>
          <a:p>
            <a:pPr>
              <a:lnSpc>
                <a:spcPct val="100000"/>
              </a:lnSpc>
              <a:buFont typeface="StarSymbol"/>
              <a:buChar char="l"/>
            </a:pPr>
            <a:r>
              <a:rPr lang="en-GB" sz="2400">
                <a:solidFill>
                  <a:srgbClr val="ffffcc"/>
                </a:solidFill>
                <a:latin typeface="Tahoma"/>
              </a:rPr>
              <a:t>RRd liggen in overgangsgebied RRab - RRc</a:t>
            </a:r>
            <a:endParaRPr/>
          </a:p>
        </p:txBody>
      </p:sp>
      <p:sp>
        <p:nvSpPr>
          <p:cNvPr id="204" name="CustomShape 3"/>
          <p:cNvSpPr/>
          <p:nvPr/>
        </p:nvSpPr>
        <p:spPr>
          <a:xfrm>
            <a:off x="0" y="0"/>
            <a:ext cx="11796480" cy="1179648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r>
              <a:rPr lang="en-GB" sz="2400">
                <a:solidFill>
                  <a:srgbClr val="ffffcc"/>
                </a:solidFill>
                <a:latin typeface="Times New Roman"/>
              </a:rPr>
              <a:t>Hove, 15 juni 2013</a:t>
            </a:r>
            <a:endParaRPr/>
          </a:p>
        </p:txBody>
      </p:sp>
      <p:sp>
        <p:nvSpPr>
          <p:cNvPr id="205" name="CustomShape 4"/>
          <p:cNvSpPr/>
          <p:nvPr/>
        </p:nvSpPr>
        <p:spPr>
          <a:xfrm>
            <a:off x="0" y="0"/>
            <a:ext cx="11796480" cy="1179648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11B13101-51D1-4141-9141-91E121F151A1}" type="slidenum">
              <a:rPr lang="en-GB" sz="2400">
                <a:solidFill>
                  <a:srgbClr val="ffffcc"/>
                </a:solidFill>
                <a:latin typeface="Times New Roman"/>
              </a:rPr>
              <a:t>&lt;getal&gt;</a:t>
            </a:fld>
            <a:endParaRPr/>
          </a:p>
        </p:txBody>
      </p:sp>
      <p:sp>
        <p:nvSpPr>
          <p:cNvPr id="206" name="CustomShape 5"/>
          <p:cNvSpPr/>
          <p:nvPr/>
        </p:nvSpPr>
        <p:spPr>
          <a:xfrm>
            <a:off x="0" y="0"/>
            <a:ext cx="11796480" cy="11796480"/>
          </a:xfrm>
          <a:prstGeom prst="rect">
            <a:avLst/>
          </a:prstGeom>
        </p:spPr>
        <p:txBody>
          <a:bodyPr bIns="45000" lIns="90000" rIns="90000" tIns="45000"/>
          <a:p>
            <a:pPr algn="ctr">
              <a:lnSpc>
                <a:spcPct val="100000"/>
              </a:lnSpc>
            </a:pPr>
            <a:r>
              <a:rPr lang="en-GB" sz="2400">
                <a:solidFill>
                  <a:srgbClr val="ffffcc"/>
                </a:solidFill>
                <a:latin typeface="Times New Roman"/>
              </a:rPr>
              <a:t>VVS Werkgroep Veranderlijke Sterren</a:t>
            </a:r>
            <a:endParaRPr/>
          </a:p>
        </p:txBody>
      </p:sp>
      <p:pic>
        <p:nvPicPr>
          <p:cNvPr descr="" id="207" name="Picture 4"/>
          <p:cNvPicPr/>
          <p:nvPr/>
        </p:nvPicPr>
        <p:blipFill>
          <a:blip r:embed="rId1"/>
          <a:stretch>
            <a:fillRect/>
          </a:stretch>
        </p:blipFill>
        <p:spPr>
          <a:xfrm>
            <a:off x="228600" y="2819520"/>
            <a:ext cx="4266360" cy="3199680"/>
          </a:xfrm>
          <a:prstGeom prst="rect">
            <a:avLst/>
          </a:prstGeom>
        </p:spPr>
      </p:pic>
      <p:pic>
        <p:nvPicPr>
          <p:cNvPr descr="" id="208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4648320" y="2819520"/>
            <a:ext cx="4266360" cy="3199680"/>
          </a:xfrm>
          <a:prstGeom prst="rect">
            <a:avLst/>
          </a:prstGeom>
        </p:spPr>
      </p:pic>
    </p:spTree>
  </p:cSld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CustomShape 1"/>
          <p:cNvSpPr/>
          <p:nvPr/>
        </p:nvSpPr>
        <p:spPr>
          <a:xfrm>
            <a:off x="685800" y="380880"/>
            <a:ext cx="7771680" cy="608760"/>
          </a:xfrm>
          <a:prstGeom prst="rect">
            <a:avLst/>
          </a:prstGeom>
        </p:spPr>
        <p:txBody>
          <a:bodyPr anchor="b" bIns="46080" lIns="92160" rIns="92160" tIns="46080"/>
          <a:p>
            <a:pPr>
              <a:lnSpc>
                <a:spcPct val="100000"/>
              </a:lnSpc>
            </a:pPr>
            <a:r>
              <a:rPr lang="en-GB" sz="2800">
                <a:solidFill>
                  <a:srgbClr val="ffcc66"/>
                </a:solidFill>
                <a:latin typeface="Tahoma"/>
              </a:rPr>
              <a:t>Gravitatiekracht aan het oppervlak</a:t>
            </a:r>
            <a:endParaRPr/>
          </a:p>
        </p:txBody>
      </p:sp>
      <p:sp>
        <p:nvSpPr>
          <p:cNvPr id="210" name="CustomShape 2"/>
          <p:cNvSpPr/>
          <p:nvPr/>
        </p:nvSpPr>
        <p:spPr>
          <a:xfrm>
            <a:off x="685800" y="1219320"/>
            <a:ext cx="8000280" cy="4952160"/>
          </a:xfrm>
          <a:prstGeom prst="rect">
            <a:avLst/>
          </a:prstGeom>
        </p:spPr>
        <p:txBody>
          <a:bodyPr bIns="46080" lIns="92160" rIns="92160" tIns="46080"/>
          <a:p>
            <a:pPr>
              <a:lnSpc>
                <a:spcPct val="100000"/>
              </a:lnSpc>
              <a:buFont typeface="StarSymbol"/>
              <a:buChar char="l"/>
            </a:pPr>
            <a:r>
              <a:rPr lang="en-GB" sz="2400">
                <a:solidFill>
                  <a:srgbClr val="ffffcc"/>
                </a:solidFill>
                <a:latin typeface="Tahoma"/>
              </a:rPr>
              <a:t>Aarde: 3.0, Zon: 4.5</a:t>
            </a:r>
            <a:endParaRPr/>
          </a:p>
          <a:p>
            <a:pPr>
              <a:lnSpc>
                <a:spcPct val="100000"/>
              </a:lnSpc>
              <a:buFont typeface="StarSymbol"/>
              <a:buChar char="l"/>
            </a:pPr>
            <a:r>
              <a:rPr lang="en-GB" sz="2400">
                <a:solidFill>
                  <a:srgbClr val="ffffcc"/>
                </a:solidFill>
                <a:latin typeface="Tahoma"/>
              </a:rPr>
              <a:t>Helderst ~ bij grootste zwaartekracht -&gt; kleinste straal</a:t>
            </a:r>
            <a:endParaRPr/>
          </a:p>
        </p:txBody>
      </p:sp>
      <p:sp>
        <p:nvSpPr>
          <p:cNvPr id="211" name="CustomShape 3"/>
          <p:cNvSpPr/>
          <p:nvPr/>
        </p:nvSpPr>
        <p:spPr>
          <a:xfrm>
            <a:off x="0" y="0"/>
            <a:ext cx="11796480" cy="1179648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r>
              <a:rPr lang="en-GB" sz="2400">
                <a:solidFill>
                  <a:srgbClr val="ffffcc"/>
                </a:solidFill>
                <a:latin typeface="Times New Roman"/>
              </a:rPr>
              <a:t>Hove, 15 juni 2013</a:t>
            </a:r>
            <a:endParaRPr/>
          </a:p>
        </p:txBody>
      </p:sp>
      <p:sp>
        <p:nvSpPr>
          <p:cNvPr id="212" name="CustomShape 4"/>
          <p:cNvSpPr/>
          <p:nvPr/>
        </p:nvSpPr>
        <p:spPr>
          <a:xfrm>
            <a:off x="0" y="0"/>
            <a:ext cx="11796480" cy="1179648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41812181-0111-41F1-B1A1-01F191B161A1}" type="slidenum">
              <a:rPr lang="en-GB" sz="2400">
                <a:solidFill>
                  <a:srgbClr val="ffffcc"/>
                </a:solidFill>
                <a:latin typeface="Times New Roman"/>
              </a:rPr>
              <a:t>&lt;getal&gt;</a:t>
            </a:fld>
            <a:endParaRPr/>
          </a:p>
        </p:txBody>
      </p:sp>
      <p:sp>
        <p:nvSpPr>
          <p:cNvPr id="213" name="CustomShape 5"/>
          <p:cNvSpPr/>
          <p:nvPr/>
        </p:nvSpPr>
        <p:spPr>
          <a:xfrm>
            <a:off x="0" y="0"/>
            <a:ext cx="11796480" cy="11796480"/>
          </a:xfrm>
          <a:prstGeom prst="rect">
            <a:avLst/>
          </a:prstGeom>
        </p:spPr>
        <p:txBody>
          <a:bodyPr bIns="45000" lIns="90000" rIns="90000" tIns="45000"/>
          <a:p>
            <a:pPr algn="ctr">
              <a:lnSpc>
                <a:spcPct val="100000"/>
              </a:lnSpc>
            </a:pPr>
            <a:r>
              <a:rPr lang="en-GB" sz="2400">
                <a:solidFill>
                  <a:srgbClr val="ffffcc"/>
                </a:solidFill>
                <a:latin typeface="Times New Roman"/>
              </a:rPr>
              <a:t>VVS Werkgroep Veranderlijke Sterren</a:t>
            </a:r>
            <a:endParaRPr/>
          </a:p>
        </p:txBody>
      </p:sp>
      <p:pic>
        <p:nvPicPr>
          <p:cNvPr descr="" id="214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355680" y="2552760"/>
            <a:ext cx="4215600" cy="3161520"/>
          </a:xfrm>
          <a:prstGeom prst="rect">
            <a:avLst/>
          </a:prstGeom>
        </p:spPr>
      </p:pic>
      <p:pic>
        <p:nvPicPr>
          <p:cNvPr descr="" id="215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4724280" y="2552760"/>
            <a:ext cx="4215600" cy="3161520"/>
          </a:xfrm>
          <a:prstGeom prst="rect">
            <a:avLst/>
          </a:prstGeom>
        </p:spPr>
      </p:pic>
    </p:spTree>
  </p:cSld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CustomShape 1"/>
          <p:cNvSpPr/>
          <p:nvPr/>
        </p:nvSpPr>
        <p:spPr>
          <a:xfrm>
            <a:off x="685800" y="380880"/>
            <a:ext cx="7771680" cy="608760"/>
          </a:xfrm>
          <a:prstGeom prst="rect">
            <a:avLst/>
          </a:prstGeom>
        </p:spPr>
        <p:txBody>
          <a:bodyPr anchor="b" bIns="46080" lIns="92160" rIns="92160" tIns="46080"/>
          <a:p>
            <a:pPr>
              <a:lnSpc>
                <a:spcPct val="100000"/>
              </a:lnSpc>
            </a:pPr>
            <a:r>
              <a:rPr lang="en-GB" sz="2800">
                <a:solidFill>
                  <a:srgbClr val="ffcc66"/>
                </a:solidFill>
                <a:latin typeface="Tahoma"/>
              </a:rPr>
              <a:t>Metalliciteit van RRd</a:t>
            </a:r>
            <a:endParaRPr/>
          </a:p>
        </p:txBody>
      </p:sp>
      <p:sp>
        <p:nvSpPr>
          <p:cNvPr id="217" name="CustomShape 2"/>
          <p:cNvSpPr/>
          <p:nvPr/>
        </p:nvSpPr>
        <p:spPr>
          <a:xfrm>
            <a:off x="0" y="0"/>
            <a:ext cx="11796480" cy="1179648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r>
              <a:rPr lang="en-GB" sz="2400">
                <a:solidFill>
                  <a:srgbClr val="ffffcc"/>
                </a:solidFill>
                <a:latin typeface="Times New Roman"/>
              </a:rPr>
              <a:t>Hove, 15 juni 2013</a:t>
            </a:r>
            <a:endParaRPr/>
          </a:p>
        </p:txBody>
      </p:sp>
      <p:sp>
        <p:nvSpPr>
          <p:cNvPr id="218" name="CustomShape 3"/>
          <p:cNvSpPr/>
          <p:nvPr/>
        </p:nvSpPr>
        <p:spPr>
          <a:xfrm>
            <a:off x="0" y="0"/>
            <a:ext cx="11796480" cy="1179648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C1E1B1F1-E1B1-41B1-9131-2101A181D141}" type="slidenum">
              <a:rPr lang="en-GB" sz="2400">
                <a:solidFill>
                  <a:srgbClr val="ffffcc"/>
                </a:solidFill>
                <a:latin typeface="Times New Roman"/>
              </a:rPr>
              <a:t>&lt;getal&gt;</a:t>
            </a:fld>
            <a:endParaRPr/>
          </a:p>
        </p:txBody>
      </p:sp>
      <p:sp>
        <p:nvSpPr>
          <p:cNvPr id="219" name="CustomShape 4"/>
          <p:cNvSpPr/>
          <p:nvPr/>
        </p:nvSpPr>
        <p:spPr>
          <a:xfrm>
            <a:off x="0" y="0"/>
            <a:ext cx="11796480" cy="11796480"/>
          </a:xfrm>
          <a:prstGeom prst="rect">
            <a:avLst/>
          </a:prstGeom>
        </p:spPr>
        <p:txBody>
          <a:bodyPr bIns="45000" lIns="90000" rIns="90000" tIns="45000"/>
          <a:p>
            <a:pPr algn="ctr">
              <a:lnSpc>
                <a:spcPct val="100000"/>
              </a:lnSpc>
            </a:pPr>
            <a:r>
              <a:rPr lang="en-GB" sz="2400">
                <a:solidFill>
                  <a:srgbClr val="ffffcc"/>
                </a:solidFill>
                <a:latin typeface="Times New Roman"/>
              </a:rPr>
              <a:t>VVS Werkgroep Veranderlijke Sterren</a:t>
            </a:r>
            <a:endParaRPr/>
          </a:p>
        </p:txBody>
      </p:sp>
      <p:sp>
        <p:nvSpPr>
          <p:cNvPr id="220" name="CustomShape 5"/>
          <p:cNvSpPr/>
          <p:nvPr/>
        </p:nvSpPr>
        <p:spPr>
          <a:xfrm>
            <a:off x="685800" y="1143000"/>
            <a:ext cx="7771680" cy="5028480"/>
          </a:xfrm>
          <a:prstGeom prst="rect">
            <a:avLst/>
          </a:prstGeom>
        </p:spPr>
        <p:txBody>
          <a:bodyPr bIns="46080" lIns="92160" rIns="92160" tIns="46080"/>
          <a:p>
            <a:pPr>
              <a:lnSpc>
                <a:spcPct val="100000"/>
              </a:lnSpc>
              <a:buFont typeface="StarSymbol"/>
              <a:buChar char="l"/>
            </a:pPr>
            <a:r>
              <a:rPr lang="en-GB" sz="2400">
                <a:solidFill>
                  <a:srgbClr val="ffffcc"/>
                </a:solidFill>
                <a:latin typeface="Tahoma"/>
              </a:rPr>
              <a:t>[Fe/H]zon = 0 (meer metalen -&gt; zon is jonger)</a:t>
            </a:r>
            <a:endParaRPr/>
          </a:p>
          <a:p>
            <a:pPr>
              <a:lnSpc>
                <a:spcPct val="100000"/>
              </a:lnSpc>
              <a:buFont typeface="StarSymbol"/>
              <a:buChar char="l"/>
            </a:pPr>
            <a:r>
              <a:rPr lang="en-GB" sz="2400">
                <a:solidFill>
                  <a:srgbClr val="ffffcc"/>
                </a:solidFill>
                <a:latin typeface="Tahoma"/>
              </a:rPr>
              <a:t>Relatie periode – [Fe/H] ~ Petersen-diagram</a:t>
            </a:r>
            <a:endParaRPr/>
          </a:p>
        </p:txBody>
      </p:sp>
      <p:pic>
        <p:nvPicPr>
          <p:cNvPr descr="" id="221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1981080" y="2266920"/>
            <a:ext cx="5409360" cy="4056840"/>
          </a:xfrm>
          <a:prstGeom prst="rect">
            <a:avLst/>
          </a:prstGeom>
        </p:spPr>
      </p:pic>
    </p:spTree>
  </p:cSld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CustomShape 1"/>
          <p:cNvSpPr/>
          <p:nvPr/>
        </p:nvSpPr>
        <p:spPr>
          <a:xfrm>
            <a:off x="685800" y="228600"/>
            <a:ext cx="7771680" cy="685080"/>
          </a:xfrm>
          <a:prstGeom prst="rect">
            <a:avLst/>
          </a:prstGeom>
        </p:spPr>
        <p:txBody>
          <a:bodyPr anchor="b" bIns="46080" lIns="92160" rIns="92160" tIns="46080"/>
          <a:p>
            <a:pPr>
              <a:lnSpc>
                <a:spcPct val="100000"/>
              </a:lnSpc>
            </a:pPr>
            <a:r>
              <a:rPr lang="en-GB" sz="2800">
                <a:solidFill>
                  <a:srgbClr val="ffcc66"/>
                </a:solidFill>
                <a:latin typeface="Tahoma"/>
              </a:rPr>
              <a:t>Periode – metalliciteit van RR Lyrae-sterren</a:t>
            </a:r>
            <a:endParaRPr/>
          </a:p>
        </p:txBody>
      </p:sp>
      <p:sp>
        <p:nvSpPr>
          <p:cNvPr id="223" name="CustomShape 2"/>
          <p:cNvSpPr/>
          <p:nvPr/>
        </p:nvSpPr>
        <p:spPr>
          <a:xfrm>
            <a:off x="685800" y="1066680"/>
            <a:ext cx="7771680" cy="5104800"/>
          </a:xfrm>
          <a:prstGeom prst="rect">
            <a:avLst/>
          </a:prstGeom>
        </p:spPr>
        <p:txBody>
          <a:bodyPr bIns="46080" lIns="92160" rIns="92160" tIns="46080"/>
          <a:p>
            <a:pPr>
              <a:lnSpc>
                <a:spcPct val="100000"/>
              </a:lnSpc>
              <a:buFont typeface="StarSymbol"/>
              <a:buChar char="l"/>
            </a:pPr>
            <a:r>
              <a:rPr lang="en-GB" sz="2400">
                <a:solidFill>
                  <a:srgbClr val="ffffcc"/>
                </a:solidFill>
                <a:latin typeface="Tahoma"/>
              </a:rPr>
              <a:t>RRd: overgang tussen RRab - RRc</a:t>
            </a:r>
            <a:endParaRPr/>
          </a:p>
        </p:txBody>
      </p:sp>
      <p:sp>
        <p:nvSpPr>
          <p:cNvPr id="224" name="CustomShape 3"/>
          <p:cNvSpPr/>
          <p:nvPr/>
        </p:nvSpPr>
        <p:spPr>
          <a:xfrm>
            <a:off x="0" y="0"/>
            <a:ext cx="11796480" cy="1179648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r>
              <a:rPr lang="en-GB" sz="2400">
                <a:solidFill>
                  <a:srgbClr val="ffffcc"/>
                </a:solidFill>
                <a:latin typeface="Times New Roman"/>
              </a:rPr>
              <a:t>Hove, 15 juni 2013</a:t>
            </a:r>
            <a:endParaRPr/>
          </a:p>
        </p:txBody>
      </p:sp>
      <p:sp>
        <p:nvSpPr>
          <p:cNvPr id="225" name="CustomShape 4"/>
          <p:cNvSpPr/>
          <p:nvPr/>
        </p:nvSpPr>
        <p:spPr>
          <a:xfrm>
            <a:off x="0" y="0"/>
            <a:ext cx="11796480" cy="1179648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115171D1-9111-4191-9171-E171D1914181}" type="slidenum">
              <a:rPr lang="en-GB" sz="2400">
                <a:solidFill>
                  <a:srgbClr val="ffffcc"/>
                </a:solidFill>
                <a:latin typeface="Times New Roman"/>
              </a:rPr>
              <a:t>&lt;getal&gt;</a:t>
            </a:fld>
            <a:endParaRPr/>
          </a:p>
        </p:txBody>
      </p:sp>
      <p:sp>
        <p:nvSpPr>
          <p:cNvPr id="226" name="CustomShape 5"/>
          <p:cNvSpPr/>
          <p:nvPr/>
        </p:nvSpPr>
        <p:spPr>
          <a:xfrm>
            <a:off x="0" y="0"/>
            <a:ext cx="11796480" cy="11796480"/>
          </a:xfrm>
          <a:prstGeom prst="rect">
            <a:avLst/>
          </a:prstGeom>
        </p:spPr>
        <p:txBody>
          <a:bodyPr bIns="45000" lIns="90000" rIns="90000" tIns="45000"/>
          <a:p>
            <a:pPr algn="ctr">
              <a:lnSpc>
                <a:spcPct val="100000"/>
              </a:lnSpc>
            </a:pPr>
            <a:r>
              <a:rPr lang="en-GB" sz="2400">
                <a:solidFill>
                  <a:srgbClr val="ffffcc"/>
                </a:solidFill>
                <a:latin typeface="Times New Roman"/>
              </a:rPr>
              <a:t>VVS Werkgroep Veranderlijke Sterren</a:t>
            </a:r>
            <a:endParaRPr/>
          </a:p>
        </p:txBody>
      </p:sp>
      <p:pic>
        <p:nvPicPr>
          <p:cNvPr descr="" id="227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1523880" y="1752480"/>
            <a:ext cx="6095160" cy="4571280"/>
          </a:xfrm>
          <a:prstGeom prst="rect">
            <a:avLst/>
          </a:prstGeom>
        </p:spPr>
      </p:pic>
      <p:pic>
        <p:nvPicPr>
          <p:cNvPr descr="" id="228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523880" y="1752480"/>
            <a:ext cx="6095160" cy="4571280"/>
          </a:xfrm>
          <a:prstGeom prst="rect">
            <a:avLst/>
          </a:prstGeom>
        </p:spPr>
      </p:pic>
      <p:pic>
        <p:nvPicPr>
          <p:cNvPr descr="" id="229" name="Picture 3"/>
          <p:cNvPicPr/>
          <p:nvPr/>
        </p:nvPicPr>
        <p:blipFill>
          <a:blip r:embed="rId3"/>
          <a:stretch>
            <a:fillRect/>
          </a:stretch>
        </p:blipFill>
        <p:spPr>
          <a:xfrm>
            <a:off x="1523880" y="1752480"/>
            <a:ext cx="6095160" cy="4571280"/>
          </a:xfrm>
          <a:prstGeom prst="rect">
            <a:avLst/>
          </a:prstGeom>
        </p:spPr>
      </p:pic>
    </p:spTree>
  </p:cSld>
  <p:timing>
    <p:tnLst>
      <p:par>
        <p:cTn dur="indefinite" id="7" nodeType="tmRoot" restart="never">
          <p:childTnLst>
            <p:seq>
              <p:cTn dur="indefinite" id="8" nodeType="mainSeq">
                <p:childTnLst>
                  <p:par>
                    <p:cTn fill="hold" id="9">
                      <p:stCondLst>
                        <p:cond delay="indefinite"/>
                      </p:stCondLst>
                      <p:childTnLst>
                        <p:par>
                          <p:cTn fill="hold" id="10">
                            <p:stCondLst>
                              <p:cond delay="0"/>
                            </p:stCondLst>
                            <p:childTnLst>
                              <p:par>
                                <p:cTn fill="hold" id="11" nodeType="clickEffect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3">
                      <p:stCondLst>
                        <p:cond delay="indefinite"/>
                      </p:stCondLst>
                      <p:childTnLst>
                        <p:par>
                          <p:cTn fill="hold" id="14">
                            <p:stCondLst>
                              <p:cond delay="0"/>
                            </p:stCondLst>
                            <p:childTnLst>
                              <p:par>
                                <p:cTn fill="hold" id="15" nodeType="clickEffect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CustomShape 1"/>
          <p:cNvSpPr/>
          <p:nvPr/>
        </p:nvSpPr>
        <p:spPr>
          <a:xfrm>
            <a:off x="685800" y="380880"/>
            <a:ext cx="7771680" cy="685080"/>
          </a:xfrm>
          <a:prstGeom prst="rect">
            <a:avLst/>
          </a:prstGeom>
        </p:spPr>
        <p:txBody>
          <a:bodyPr anchor="b" bIns="46080" lIns="92160" rIns="92160" tIns="46080"/>
          <a:p>
            <a:pPr>
              <a:lnSpc>
                <a:spcPct val="100000"/>
              </a:lnSpc>
            </a:pPr>
            <a:r>
              <a:rPr lang="en-GB" sz="2800">
                <a:solidFill>
                  <a:srgbClr val="ffcc66"/>
                </a:solidFill>
                <a:latin typeface="Tahoma"/>
              </a:rPr>
              <a:t>Besluit</a:t>
            </a:r>
            <a:endParaRPr/>
          </a:p>
        </p:txBody>
      </p:sp>
      <p:sp>
        <p:nvSpPr>
          <p:cNvPr id="231" name="CustomShape 2"/>
          <p:cNvSpPr/>
          <p:nvPr/>
        </p:nvSpPr>
        <p:spPr>
          <a:xfrm>
            <a:off x="685800" y="1219320"/>
            <a:ext cx="7771680" cy="4952160"/>
          </a:xfrm>
          <a:prstGeom prst="rect">
            <a:avLst/>
          </a:prstGeom>
        </p:spPr>
        <p:txBody>
          <a:bodyPr bIns="46080" lIns="92160" rIns="92160" tIns="46080"/>
          <a:p>
            <a:pPr>
              <a:lnSpc>
                <a:spcPct val="100000"/>
              </a:lnSpc>
              <a:buFont typeface="StarSymbol"/>
              <a:buChar char="l"/>
            </a:pPr>
            <a:r>
              <a:rPr lang="en-GB" sz="2400">
                <a:solidFill>
                  <a:srgbClr val="ffffcc"/>
                </a:solidFill>
                <a:latin typeface="Tahoma"/>
              </a:rPr>
              <a:t>Schat aan informatie online beschikbaar</a:t>
            </a:r>
            <a:endParaRPr/>
          </a:p>
          <a:p>
            <a:pPr>
              <a:lnSpc>
                <a:spcPct val="100000"/>
              </a:lnSpc>
              <a:buFont typeface="StarSymbol"/>
              <a:buChar char="l"/>
            </a:pPr>
            <a:r>
              <a:rPr lang="en-GB" sz="2400">
                <a:solidFill>
                  <a:srgbClr val="ffffcc"/>
                </a:solidFill>
                <a:latin typeface="Tahoma"/>
              </a:rPr>
              <a:t>Nog veel onontgonnen terrein</a:t>
            </a:r>
            <a:endParaRPr/>
          </a:p>
          <a:p>
            <a:pPr>
              <a:lnSpc>
                <a:spcPct val="100000"/>
              </a:lnSpc>
              <a:buFont typeface="StarSymbol"/>
              <a:buChar char="l"/>
            </a:pPr>
            <a:r>
              <a:rPr lang="en-GB" sz="2400">
                <a:solidFill>
                  <a:srgbClr val="ffffcc"/>
                </a:solidFill>
                <a:latin typeface="Tahoma"/>
              </a:rPr>
              <a:t>Heel wat te leren over RR Lyrae-sterren</a:t>
            </a:r>
            <a:endParaRPr/>
          </a:p>
        </p:txBody>
      </p:sp>
      <p:sp>
        <p:nvSpPr>
          <p:cNvPr id="232" name="CustomShape 3"/>
          <p:cNvSpPr/>
          <p:nvPr/>
        </p:nvSpPr>
        <p:spPr>
          <a:xfrm>
            <a:off x="0" y="0"/>
            <a:ext cx="11796480" cy="1179648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r>
              <a:rPr lang="en-GB" sz="2400">
                <a:solidFill>
                  <a:srgbClr val="ffffcc"/>
                </a:solidFill>
                <a:latin typeface="Times New Roman"/>
              </a:rPr>
              <a:t>Hove, 15 juni 2013</a:t>
            </a:r>
            <a:endParaRPr/>
          </a:p>
        </p:txBody>
      </p:sp>
      <p:sp>
        <p:nvSpPr>
          <p:cNvPr id="233" name="CustomShape 4"/>
          <p:cNvSpPr/>
          <p:nvPr/>
        </p:nvSpPr>
        <p:spPr>
          <a:xfrm>
            <a:off x="0" y="0"/>
            <a:ext cx="11796480" cy="1179648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ct val="100000"/>
              </a:lnSpc>
            </a:pPr>
            <a:fld id="{9171D171-A171-4181-8171-71E161E1B1B1}" type="slidenum">
              <a:rPr lang="en-GB" sz="2400">
                <a:solidFill>
                  <a:srgbClr val="ffffcc"/>
                </a:solidFill>
                <a:latin typeface="Times New Roman"/>
              </a:rPr>
              <a:t>&lt;getal&gt;</a:t>
            </a:fld>
            <a:endParaRPr/>
          </a:p>
        </p:txBody>
      </p:sp>
      <p:sp>
        <p:nvSpPr>
          <p:cNvPr id="234" name="CustomShape 5"/>
          <p:cNvSpPr/>
          <p:nvPr/>
        </p:nvSpPr>
        <p:spPr>
          <a:xfrm>
            <a:off x="0" y="0"/>
            <a:ext cx="11796480" cy="11796480"/>
          </a:xfrm>
          <a:prstGeom prst="rect">
            <a:avLst/>
          </a:prstGeom>
        </p:spPr>
        <p:txBody>
          <a:bodyPr bIns="45000" lIns="90000" rIns="90000" tIns="45000"/>
          <a:p>
            <a:pPr algn="ctr">
              <a:lnSpc>
                <a:spcPct val="100000"/>
              </a:lnSpc>
            </a:pPr>
            <a:r>
              <a:rPr lang="en-GB" sz="2400">
                <a:solidFill>
                  <a:srgbClr val="ffffcc"/>
                </a:solidFill>
                <a:latin typeface="Times New Roman"/>
              </a:rPr>
              <a:t>VVS Werkgroep Veranderlijke Sterren</a:t>
            </a:r>
            <a:endParaRPr/>
          </a:p>
        </p:txBody>
      </p:sp>
      <p:pic>
        <p:nvPicPr>
          <p:cNvPr descr="" id="235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2362320" y="3276720"/>
            <a:ext cx="4276080" cy="2961720"/>
          </a:xfrm>
          <a:prstGeom prst="rect">
            <a:avLst/>
          </a:prstGeom>
        </p:spPr>
      </p:pic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